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7"/>
  </p:notesMasterIdLst>
  <p:sldIdLst>
    <p:sldId id="281" r:id="rId2"/>
    <p:sldId id="309" r:id="rId3"/>
    <p:sldId id="274" r:id="rId4"/>
    <p:sldId id="279" r:id="rId5"/>
    <p:sldId id="315" r:id="rId6"/>
    <p:sldId id="275" r:id="rId7"/>
    <p:sldId id="259" r:id="rId8"/>
    <p:sldId id="260" r:id="rId9"/>
    <p:sldId id="282" r:id="rId10"/>
    <p:sldId id="284" r:id="rId11"/>
    <p:sldId id="285" r:id="rId12"/>
    <p:sldId id="318" r:id="rId13"/>
    <p:sldId id="306" r:id="rId14"/>
    <p:sldId id="290" r:id="rId15"/>
    <p:sldId id="292" r:id="rId16"/>
    <p:sldId id="304" r:id="rId17"/>
    <p:sldId id="308" r:id="rId18"/>
    <p:sldId id="316" r:id="rId19"/>
    <p:sldId id="296" r:id="rId20"/>
    <p:sldId id="313" r:id="rId21"/>
    <p:sldId id="263" r:id="rId22"/>
    <p:sldId id="276" r:id="rId23"/>
    <p:sldId id="264" r:id="rId24"/>
    <p:sldId id="277" r:id="rId25"/>
    <p:sldId id="298" r:id="rId26"/>
    <p:sldId id="310" r:id="rId27"/>
    <p:sldId id="299" r:id="rId28"/>
    <p:sldId id="265" r:id="rId29"/>
    <p:sldId id="266" r:id="rId30"/>
    <p:sldId id="267" r:id="rId31"/>
    <p:sldId id="317" r:id="rId32"/>
    <p:sldId id="302" r:id="rId33"/>
    <p:sldId id="295" r:id="rId34"/>
    <p:sldId id="278" r:id="rId35"/>
    <p:sldId id="291" r:id="rId36"/>
  </p:sldIdLst>
  <p:sldSz cx="9144000" cy="6858000" type="screen4x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25C"/>
    <a:srgbClr val="FF0066"/>
    <a:srgbClr val="FF66CC"/>
    <a:srgbClr val="FF3399"/>
    <a:srgbClr val="FF6600"/>
    <a:srgbClr val="FFFFCC"/>
    <a:srgbClr val="FFFFFF"/>
    <a:srgbClr val="0000FF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7" autoAdjust="0"/>
    <p:restoredTop sz="95612" autoAdjust="0"/>
  </p:normalViewPr>
  <p:slideViewPr>
    <p:cSldViewPr>
      <p:cViewPr>
        <p:scale>
          <a:sx n="75" d="100"/>
          <a:sy n="75" d="100"/>
        </p:scale>
        <p:origin x="-70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3750555-7E5C-4108-94B4-BA8987882F54}" type="datetimeFigureOut">
              <a:rPr lang="ja-JP" altLang="en-US"/>
              <a:pPr>
                <a:defRPr/>
              </a:pPr>
              <a:t>2019/9/27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480" y="4723924"/>
            <a:ext cx="5487041" cy="4475798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257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52" y="9446257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EC18B75-C370-4225-8457-32E512E901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6243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551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5513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2283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2283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2283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2283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228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228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2283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932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257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257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2574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9321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18B75-C370-4225-8457-32E512E90132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257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EF315-BC39-4666-874A-0E5CC922DE0F}" type="datetimeFigureOut">
              <a:rPr lang="ja-JP" altLang="en-US" smtClean="0"/>
              <a:pPr>
                <a:defRPr/>
              </a:pPr>
              <a:t>2019/9/27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458C2-BFFD-4481-B3E6-36BDB0A8C95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282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D5FBDC-C373-4C69-918A-3A81046589F8}" type="datetimeFigureOut">
              <a:rPr lang="ja-JP" altLang="en-US" smtClean="0"/>
              <a:pPr>
                <a:defRPr/>
              </a:pPr>
              <a:t>2019/9/27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CC80D-2618-4229-8E1C-9FDF9B0E80B0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595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94073-ED28-4C75-88C8-1F02EB155938}" type="datetimeFigureOut">
              <a:rPr lang="ja-JP" altLang="en-US" smtClean="0"/>
              <a:pPr>
                <a:defRPr/>
              </a:pPr>
              <a:t>2019/9/27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4EC1C-2464-4EBB-A46E-7C6D0B5F0B60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677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3D3608-B2FA-4AD4-94C7-748E664560E2}" type="datetimeFigureOut">
              <a:rPr lang="ja-JP" altLang="en-US" smtClean="0"/>
              <a:pPr>
                <a:defRPr/>
              </a:pPr>
              <a:t>2019/9/27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1C76E-E328-4A82-AE6B-A2D1255120B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82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49B56-512D-42D1-A750-C8844DDABE98}" type="datetimeFigureOut">
              <a:rPr lang="ja-JP" altLang="en-US" smtClean="0"/>
              <a:pPr>
                <a:defRPr/>
              </a:pPr>
              <a:t>2019/9/27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AB081-8557-4159-A374-57A694D1C36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160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F26E6-5123-42AC-BD8B-769C7DFCB437}" type="datetimeFigureOut">
              <a:rPr lang="ja-JP" altLang="en-US" smtClean="0"/>
              <a:pPr>
                <a:defRPr/>
              </a:pPr>
              <a:t>2019/9/27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4FFF8-2096-4431-AB0E-9A43A8DBC8C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790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6DF7-28F3-4E4C-9943-299087FB2327}" type="datetimeFigureOut">
              <a:rPr lang="ja-JP" altLang="en-US" smtClean="0"/>
              <a:pPr>
                <a:defRPr/>
              </a:pPr>
              <a:t>2019/9/27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60F0C-8BA0-4F71-BADF-30BBB01AEA6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516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4C637-B499-4CAB-B73A-8A242AE43ACD}" type="datetimeFigureOut">
              <a:rPr lang="ja-JP" altLang="en-US" smtClean="0"/>
              <a:pPr>
                <a:defRPr/>
              </a:pPr>
              <a:t>2019/9/27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FE38B-D977-420A-A64F-50A2E20566A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74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0F84D1-E949-4D34-A86E-AB7AB2FD7E07}" type="datetimeFigureOut">
              <a:rPr lang="ja-JP" altLang="en-US" smtClean="0"/>
              <a:pPr>
                <a:defRPr/>
              </a:pPr>
              <a:t>2019/9/27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2EC07-F13F-46F2-B4DC-9F87E704880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557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BB422C-B17D-45AB-8A68-D178BC955477}" type="datetimeFigureOut">
              <a:rPr lang="ja-JP" altLang="en-US" smtClean="0"/>
              <a:pPr>
                <a:defRPr/>
              </a:pPr>
              <a:t>2019/9/27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0F320-84DB-4863-A715-B777F2C29C3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499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2C39C-8264-4E74-9ADF-86ABAEE49E95}" type="datetimeFigureOut">
              <a:rPr lang="ja-JP" altLang="en-US" smtClean="0"/>
              <a:pPr>
                <a:defRPr/>
              </a:pPr>
              <a:t>2019/9/27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F581A-C07E-46B7-9FF9-06A00FAA171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047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1F6AA4-C626-4D05-8FE5-517F886A6C05}" type="datetimeFigureOut">
              <a:rPr lang="ja-JP" altLang="en-US" smtClean="0"/>
              <a:pPr>
                <a:defRPr/>
              </a:pPr>
              <a:t>2019/9/27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F8B668-0D15-4341-A7E7-74E2E43D603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486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gif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7" Type="http://schemas.openxmlformats.org/officeDocument/2006/relationships/image" Target="../media/image86.gif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gif"/><Relationship Id="rId11" Type="http://schemas.openxmlformats.org/officeDocument/2006/relationships/image" Target="../media/image90.gif"/><Relationship Id="rId24" Type="http://schemas.openxmlformats.org/officeDocument/2006/relationships/image" Target="../media/image102.png"/><Relationship Id="rId5" Type="http://schemas.openxmlformats.org/officeDocument/2006/relationships/image" Target="../media/image84.gif"/><Relationship Id="rId15" Type="http://schemas.openxmlformats.org/officeDocument/2006/relationships/image" Target="../media/image94.png"/><Relationship Id="rId23" Type="http://schemas.openxmlformats.org/officeDocument/2006/relationships/image" Target="../media/image16.png"/><Relationship Id="rId10" Type="http://schemas.openxmlformats.org/officeDocument/2006/relationships/image" Target="../media/image89.gif"/><Relationship Id="rId19" Type="http://schemas.openxmlformats.org/officeDocument/2006/relationships/image" Target="../media/image98.png"/><Relationship Id="rId4" Type="http://schemas.openxmlformats.org/officeDocument/2006/relationships/image" Target="../media/image83.gif"/><Relationship Id="rId9" Type="http://schemas.openxmlformats.org/officeDocument/2006/relationships/image" Target="../media/image88.gif"/><Relationship Id="rId14" Type="http://schemas.openxmlformats.org/officeDocument/2006/relationships/image" Target="../media/image93.png"/><Relationship Id="rId22" Type="http://schemas.openxmlformats.org/officeDocument/2006/relationships/image" Target="../media/image10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gif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103.png"/><Relationship Id="rId21" Type="http://schemas.openxmlformats.org/officeDocument/2006/relationships/image" Target="../media/image98.png"/><Relationship Id="rId7" Type="http://schemas.openxmlformats.org/officeDocument/2006/relationships/image" Target="../media/image85.gif"/><Relationship Id="rId12" Type="http://schemas.openxmlformats.org/officeDocument/2006/relationships/image" Target="../media/image90.gif"/><Relationship Id="rId17" Type="http://schemas.openxmlformats.org/officeDocument/2006/relationships/image" Target="../media/image95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4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gif"/><Relationship Id="rId11" Type="http://schemas.openxmlformats.org/officeDocument/2006/relationships/image" Target="../media/image89.gif"/><Relationship Id="rId24" Type="http://schemas.openxmlformats.org/officeDocument/2006/relationships/image" Target="../media/image101.gif"/><Relationship Id="rId5" Type="http://schemas.openxmlformats.org/officeDocument/2006/relationships/image" Target="../media/image83.gif"/><Relationship Id="rId15" Type="http://schemas.openxmlformats.org/officeDocument/2006/relationships/image" Target="../media/image93.png"/><Relationship Id="rId23" Type="http://schemas.openxmlformats.org/officeDocument/2006/relationships/image" Target="../media/image100.png"/><Relationship Id="rId10" Type="http://schemas.openxmlformats.org/officeDocument/2006/relationships/image" Target="../media/image88.gif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gif"/><Relationship Id="rId14" Type="http://schemas.openxmlformats.org/officeDocument/2006/relationships/image" Target="../media/image92.png"/><Relationship Id="rId22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png"/><Relationship Id="rId7" Type="http://schemas.openxmlformats.org/officeDocument/2006/relationships/image" Target="../media/image114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5" Type="http://schemas.openxmlformats.org/officeDocument/2006/relationships/image" Target="../media/image112.jpeg"/><Relationship Id="rId4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1.png"/><Relationship Id="rId7" Type="http://schemas.openxmlformats.org/officeDocument/2006/relationships/image" Target="../media/image12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1.png"/><Relationship Id="rId5" Type="http://schemas.openxmlformats.org/officeDocument/2006/relationships/image" Target="../media/image124.png"/><Relationship Id="rId4" Type="http://schemas.openxmlformats.org/officeDocument/2006/relationships/image" Target="../media/image1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3.png"/><Relationship Id="rId7" Type="http://schemas.openxmlformats.org/officeDocument/2006/relationships/image" Target="../media/image11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24.png"/><Relationship Id="rId9" Type="http://schemas.openxmlformats.org/officeDocument/2006/relationships/image" Target="../media/image1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5" Type="http://schemas.openxmlformats.org/officeDocument/2006/relationships/image" Target="../media/image138.jpeg"/><Relationship Id="rId4" Type="http://schemas.openxmlformats.org/officeDocument/2006/relationships/image" Target="../media/image1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gif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146.png"/><Relationship Id="rId21" Type="http://schemas.openxmlformats.org/officeDocument/2006/relationships/image" Target="../media/image147.gif"/><Relationship Id="rId7" Type="http://schemas.openxmlformats.org/officeDocument/2006/relationships/image" Target="../media/image85.gif"/><Relationship Id="rId12" Type="http://schemas.openxmlformats.org/officeDocument/2006/relationships/image" Target="../media/image90.gif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gif"/><Relationship Id="rId11" Type="http://schemas.openxmlformats.org/officeDocument/2006/relationships/image" Target="../media/image89.gif"/><Relationship Id="rId24" Type="http://schemas.openxmlformats.org/officeDocument/2006/relationships/image" Target="../media/image150.gif"/><Relationship Id="rId5" Type="http://schemas.openxmlformats.org/officeDocument/2006/relationships/image" Target="../media/image83.gif"/><Relationship Id="rId15" Type="http://schemas.openxmlformats.org/officeDocument/2006/relationships/image" Target="../media/image93.png"/><Relationship Id="rId23" Type="http://schemas.openxmlformats.org/officeDocument/2006/relationships/image" Target="../media/image149.gif"/><Relationship Id="rId10" Type="http://schemas.openxmlformats.org/officeDocument/2006/relationships/image" Target="../media/image88.gif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gif"/><Relationship Id="rId14" Type="http://schemas.openxmlformats.org/officeDocument/2006/relationships/image" Target="../media/image92.png"/><Relationship Id="rId22" Type="http://schemas.openxmlformats.org/officeDocument/2006/relationships/image" Target="../media/image14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39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8.jpe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58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5" Type="http://schemas.openxmlformats.org/officeDocument/2006/relationships/image" Target="../media/image138.jpeg"/><Relationship Id="rId4" Type="http://schemas.openxmlformats.org/officeDocument/2006/relationships/image" Target="../media/image1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10" Type="http://schemas.openxmlformats.org/officeDocument/2006/relationships/image" Target="../media/image158.png"/><Relationship Id="rId4" Type="http://schemas.openxmlformats.org/officeDocument/2006/relationships/image" Target="../media/image161.png"/><Relationship Id="rId9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png"/><Relationship Id="rId7" Type="http://schemas.openxmlformats.org/officeDocument/2006/relationships/image" Target="../media/image114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5" Type="http://schemas.openxmlformats.org/officeDocument/2006/relationships/image" Target="../media/image112.jpeg"/><Relationship Id="rId4" Type="http://schemas.openxmlformats.org/officeDocument/2006/relationships/image" Target="../media/image111.png"/><Relationship Id="rId9" Type="http://schemas.openxmlformats.org/officeDocument/2006/relationships/image" Target="../media/image17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gif"/><Relationship Id="rId3" Type="http://schemas.openxmlformats.org/officeDocument/2006/relationships/image" Target="../media/image175.gif"/><Relationship Id="rId7" Type="http://schemas.openxmlformats.org/officeDocument/2006/relationships/image" Target="../media/image179.gif"/><Relationship Id="rId12" Type="http://schemas.openxmlformats.org/officeDocument/2006/relationships/image" Target="../media/image184.gif"/><Relationship Id="rId2" Type="http://schemas.openxmlformats.org/officeDocument/2006/relationships/image" Target="../media/image174.gif"/><Relationship Id="rId16" Type="http://schemas.openxmlformats.org/officeDocument/2006/relationships/image" Target="../media/image18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8.png"/><Relationship Id="rId11" Type="http://schemas.openxmlformats.org/officeDocument/2006/relationships/image" Target="../media/image183.gif"/><Relationship Id="rId5" Type="http://schemas.openxmlformats.org/officeDocument/2006/relationships/image" Target="../media/image177.png"/><Relationship Id="rId15" Type="http://schemas.openxmlformats.org/officeDocument/2006/relationships/image" Target="../media/image187.gif"/><Relationship Id="rId10" Type="http://schemas.openxmlformats.org/officeDocument/2006/relationships/image" Target="../media/image182.gif"/><Relationship Id="rId4" Type="http://schemas.openxmlformats.org/officeDocument/2006/relationships/image" Target="../media/image176.gif"/><Relationship Id="rId9" Type="http://schemas.openxmlformats.org/officeDocument/2006/relationships/image" Target="../media/image181.gif"/><Relationship Id="rId14" Type="http://schemas.openxmlformats.org/officeDocument/2006/relationships/image" Target="../media/image186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gif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9525000" cy="735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91"/>
    </mc:Choice>
    <mc:Fallback xmlns="">
      <p:transition spd="slow" advTm="127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395536" y="438935"/>
            <a:ext cx="112616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+mn-ea"/>
                <a:ea typeface="+mn-ea"/>
              </a:rPr>
              <a:t>ＯＰＣ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095641" y="107340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dirty="0"/>
              <a:t>『</a:t>
            </a:r>
            <a:r>
              <a:rPr lang="en-US" altLang="ja-JP" dirty="0"/>
              <a:t>Seed Meister </a:t>
            </a:r>
            <a:r>
              <a:rPr lang="ja-JP" altLang="ja-JP" dirty="0"/>
              <a:t>シードマイスター』　内容成分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508063" y="2636912"/>
            <a:ext cx="4111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000" dirty="0"/>
              <a:t>ＯＰＣは自然界最強の抗酸化物質！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09" y="244996"/>
            <a:ext cx="2353925" cy="174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2" y="1121716"/>
            <a:ext cx="759380" cy="7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403648" y="937374"/>
            <a:ext cx="4504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■</a:t>
            </a:r>
            <a:r>
              <a:rPr lang="en-US" altLang="ja-JP" sz="2000" dirty="0"/>
              <a:t>1947</a:t>
            </a:r>
            <a:r>
              <a:rPr lang="ja-JP" altLang="en-US" sz="2000" dirty="0"/>
              <a:t>年ジャックマスケリエ博士が発見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3648" y="1412776"/>
            <a:ext cx="344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■</a:t>
            </a:r>
            <a:r>
              <a:rPr lang="ja-JP" altLang="ja-JP" sz="2000" b="1" dirty="0">
                <a:solidFill>
                  <a:srgbClr val="C00000"/>
                </a:solidFill>
              </a:rPr>
              <a:t>すべての活性酸素を除去！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67744" y="1916832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b="1" dirty="0"/>
              <a:t>スーパーオキシドラジカル、過酸化水素、</a:t>
            </a:r>
            <a:endParaRPr lang="en-US" altLang="ja-JP" b="1" dirty="0"/>
          </a:p>
          <a:p>
            <a:r>
              <a:rPr lang="ja-JP" altLang="ja-JP" b="1" dirty="0"/>
              <a:t>一重項酸素</a:t>
            </a:r>
            <a:r>
              <a:rPr lang="ja-JP" altLang="en-US" dirty="0"/>
              <a:t>、</a:t>
            </a:r>
            <a:r>
              <a:rPr lang="ja-JP" altLang="ja-JP" b="1" dirty="0"/>
              <a:t>ヒドロキシラジカル、</a:t>
            </a:r>
            <a:endParaRPr kumimoji="1" lang="ja-JP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7150"/>
            <a:ext cx="1535192" cy="100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1403648" y="3028890"/>
            <a:ext cx="4063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■日本ではキッコーマンが研究開発</a:t>
            </a:r>
            <a:endParaRPr kumimoji="1" lang="ja-JP" altLang="en-US" sz="2000" dirty="0"/>
          </a:p>
        </p:txBody>
      </p:sp>
      <p:sp>
        <p:nvSpPr>
          <p:cNvPr id="2" name="正方形/長方形 1"/>
          <p:cNvSpPr/>
          <p:nvPr/>
        </p:nvSpPr>
        <p:spPr>
          <a:xfrm>
            <a:off x="6619121" y="2060848"/>
            <a:ext cx="2273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b="1" dirty="0"/>
              <a:t>静脈不全や静脈瘤、</a:t>
            </a:r>
            <a:endParaRPr lang="en-US" altLang="ja-JP" b="1" dirty="0"/>
          </a:p>
          <a:p>
            <a:r>
              <a:rPr lang="ja-JP" altLang="ja-JP" b="1" dirty="0"/>
              <a:t>網膜障害などの血管</a:t>
            </a:r>
            <a:endParaRPr lang="en-US" altLang="ja-JP" b="1" dirty="0"/>
          </a:p>
          <a:p>
            <a:r>
              <a:rPr lang="ja-JP" altLang="ja-JP" b="1" dirty="0"/>
              <a:t>治療薬として多くの</a:t>
            </a:r>
            <a:endParaRPr lang="en-US" altLang="ja-JP" b="1" dirty="0"/>
          </a:p>
          <a:p>
            <a:r>
              <a:rPr lang="ja-JP" altLang="ja-JP" b="1" dirty="0"/>
              <a:t>医療現場で</a:t>
            </a:r>
            <a:r>
              <a:rPr lang="ja-JP" altLang="en-US" b="1" dirty="0"/>
              <a:t>使用、</a:t>
            </a:r>
            <a:endParaRPr lang="en-US" altLang="ja-JP" b="1" dirty="0"/>
          </a:p>
          <a:p>
            <a:r>
              <a:rPr lang="ja-JP" altLang="en-US" b="1" dirty="0"/>
              <a:t>強力な美白作用あり　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395536" y="3789040"/>
            <a:ext cx="2926369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+mn-ea"/>
                <a:ea typeface="+mn-ea"/>
              </a:rPr>
              <a:t>アスタキサンチン</a:t>
            </a:r>
          </a:p>
        </p:txBody>
      </p:sp>
      <p:pic>
        <p:nvPicPr>
          <p:cNvPr id="1026" name="図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96" y="3789040"/>
            <a:ext cx="15811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 descr="AstaReal - Safety, Evidence, Creativity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98" y="4742860"/>
            <a:ext cx="15811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1403648" y="4312133"/>
            <a:ext cx="479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■アスタキサンチン＝カロテノイドの王様！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407850" y="4643519"/>
            <a:ext cx="5312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■富士化学工業が誇る「アスタリール」を採用！</a:t>
            </a:r>
            <a:endParaRPr kumimoji="1" lang="ja-JP" altLang="en-US" sz="2000" dirty="0"/>
          </a:p>
        </p:txBody>
      </p:sp>
      <p:sp>
        <p:nvSpPr>
          <p:cNvPr id="29" name="正方形/長方形 28"/>
          <p:cNvSpPr/>
          <p:nvPr/>
        </p:nvSpPr>
        <p:spPr>
          <a:xfrm>
            <a:off x="1712662" y="4973106"/>
            <a:ext cx="4803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◆</a:t>
            </a:r>
            <a:r>
              <a:rPr lang="ja-JP" altLang="en-US" sz="2000" dirty="0"/>
              <a:t>松田聖子　富士フィルム　アスタリスト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1712662" y="5261138"/>
            <a:ext cx="5163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◆</a:t>
            </a:r>
            <a:r>
              <a:rPr lang="ja-JP" altLang="ja-JP" sz="2000" dirty="0"/>
              <a:t>ＯＰＣとアスタキサンチンが合わさる</a:t>
            </a:r>
            <a:r>
              <a:rPr lang="ja-JP" altLang="en-US" sz="2000" dirty="0"/>
              <a:t>と最強！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57175" y="5733256"/>
            <a:ext cx="77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筋肉持久力向上、筋肉損傷軽減、疲労改善、美肌、美白、シワ、弾力、</a:t>
            </a:r>
            <a:endParaRPr lang="en-US" altLang="ja-JP" sz="2000" b="1" dirty="0"/>
          </a:p>
          <a:p>
            <a:r>
              <a:rPr lang="ja-JP" altLang="en-US" sz="2000" b="1" dirty="0"/>
              <a:t>メタボリック、高脂血症、高血圧、糖尿病など生活習慣病の予防改善、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1702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7" grpId="0"/>
      <p:bldP spid="6" grpId="0"/>
      <p:bldP spid="7" grpId="0"/>
      <p:bldP spid="8" grpId="0"/>
      <p:bldP spid="21" grpId="0"/>
      <p:bldP spid="2" grpId="0"/>
      <p:bldP spid="18" grpId="0"/>
      <p:bldP spid="25" grpId="0"/>
      <p:bldP spid="28" grpId="0"/>
      <p:bldP spid="29" grpId="0"/>
      <p:bldP spid="30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467544" y="430195"/>
            <a:ext cx="352469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+mn-ea"/>
                <a:ea typeface="+mn-ea"/>
              </a:rPr>
              <a:t>オメガ</a:t>
            </a:r>
            <a:r>
              <a:rPr lang="en-US" altLang="ja-JP" sz="2800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ja-JP" altLang="en-US" sz="2800" dirty="0">
                <a:solidFill>
                  <a:schemeClr val="tx1"/>
                </a:solidFill>
                <a:latin typeface="+mn-ea"/>
                <a:ea typeface="+mn-ea"/>
              </a:rPr>
              <a:t>系脂肪酸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095641" y="107340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dirty="0"/>
              <a:t>『</a:t>
            </a:r>
            <a:r>
              <a:rPr lang="en-US" altLang="ja-JP" dirty="0"/>
              <a:t>Seed Meister </a:t>
            </a:r>
            <a:r>
              <a:rPr lang="ja-JP" altLang="ja-JP" dirty="0"/>
              <a:t>シードマイスター』　内容成分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1720" y="980728"/>
            <a:ext cx="3018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■</a:t>
            </a:r>
            <a:r>
              <a:rPr lang="en-US" altLang="ja-JP" sz="2000" dirty="0"/>
              <a:t>DHA</a:t>
            </a:r>
            <a:r>
              <a:rPr lang="ja-JP" altLang="en-US" sz="2000" dirty="0"/>
              <a:t>・</a:t>
            </a:r>
            <a:r>
              <a:rPr lang="en-US" altLang="ja-JP" sz="2000" dirty="0"/>
              <a:t>EPA</a:t>
            </a:r>
            <a:r>
              <a:rPr lang="ja-JP" altLang="en-US" sz="2000" dirty="0"/>
              <a:t>の</a:t>
            </a:r>
            <a:r>
              <a:rPr lang="en-US" altLang="ja-JP" sz="2000" dirty="0"/>
              <a:t>10</a:t>
            </a:r>
            <a:r>
              <a:rPr lang="ja-JP" altLang="en-US" sz="2000" dirty="0"/>
              <a:t>～</a:t>
            </a:r>
            <a:r>
              <a:rPr lang="en-US" altLang="ja-JP" sz="2000" dirty="0"/>
              <a:t>20</a:t>
            </a:r>
            <a:r>
              <a:rPr lang="ja-JP" altLang="en-US" sz="2000" dirty="0"/>
              <a:t>倍</a:t>
            </a:r>
            <a:endParaRPr kumimoji="1" lang="ja-JP" altLang="en-US" sz="2000" dirty="0"/>
          </a:p>
        </p:txBody>
      </p:sp>
      <p:sp>
        <p:nvSpPr>
          <p:cNvPr id="31" name="正方形/長方形 30"/>
          <p:cNvSpPr/>
          <p:nvPr/>
        </p:nvSpPr>
        <p:spPr>
          <a:xfrm>
            <a:off x="2051721" y="1412776"/>
            <a:ext cx="2733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■</a:t>
            </a:r>
            <a:r>
              <a:rPr lang="en-US" altLang="ja-JP" sz="2000" dirty="0"/>
              <a:t>DPA</a:t>
            </a:r>
            <a:r>
              <a:rPr lang="ja-JP" altLang="en-US" sz="2000" dirty="0"/>
              <a:t>含有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6804248" y="1012666"/>
            <a:ext cx="1490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■畑の青魚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6" y="943255"/>
            <a:ext cx="1644356" cy="111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41507"/>
            <a:ext cx="1674464" cy="11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タイトル 1"/>
          <p:cNvSpPr txBox="1">
            <a:spLocks/>
          </p:cNvSpPr>
          <p:nvPr/>
        </p:nvSpPr>
        <p:spPr>
          <a:xfrm>
            <a:off x="471239" y="2132856"/>
            <a:ext cx="244457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+mn-ea"/>
                <a:ea typeface="+mn-ea"/>
              </a:rPr>
              <a:t>その他の成分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40198" y="2708920"/>
            <a:ext cx="1605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■</a:t>
            </a:r>
            <a:r>
              <a:rPr lang="en-US" altLang="ja-JP" sz="2000" dirty="0"/>
              <a:t>ATP</a:t>
            </a:r>
            <a:r>
              <a:rPr lang="ja-JP" altLang="en-US" sz="2000" dirty="0"/>
              <a:t>合成　</a:t>
            </a:r>
            <a:endParaRPr kumimoji="1" lang="ja-JP" altLang="en-US" sz="2000" dirty="0"/>
          </a:p>
        </p:txBody>
      </p:sp>
      <p:sp>
        <p:nvSpPr>
          <p:cNvPr id="24" name="正方形/長方形 23"/>
          <p:cNvSpPr/>
          <p:nvPr/>
        </p:nvSpPr>
        <p:spPr>
          <a:xfrm>
            <a:off x="2240198" y="3166723"/>
            <a:ext cx="2148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■強い抗酸化力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6804248" y="2716783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■アリシンとレシチン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6804248" y="3100898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■抗炎症効果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6" y="2609473"/>
            <a:ext cx="1644356" cy="1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71063"/>
            <a:ext cx="1600215" cy="121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329239" y="3959478"/>
            <a:ext cx="3540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健康で過ごすために</a:t>
            </a:r>
            <a:r>
              <a:rPr lang="ja-JP" altLang="en-US" sz="2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　　　</a:t>
            </a:r>
            <a:endParaRPr lang="ja-JP" altLang="ja-JP" sz="20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1" y="4593258"/>
            <a:ext cx="2692271" cy="18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15" y="4891047"/>
            <a:ext cx="1008112" cy="132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27" y="4874064"/>
            <a:ext cx="947900" cy="135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56" y="5129023"/>
            <a:ext cx="942909" cy="108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38633"/>
            <a:ext cx="831494" cy="133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92" y="5011737"/>
            <a:ext cx="801692" cy="12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3347864" y="4509120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■</a:t>
            </a:r>
            <a:r>
              <a:rPr lang="en-US" altLang="ja-JP" sz="2000" dirty="0"/>
              <a:t> </a:t>
            </a:r>
            <a:r>
              <a:rPr lang="ja-JP" altLang="en-US" sz="2000" dirty="0"/>
              <a:t>免疫力アップの</a:t>
            </a:r>
            <a:r>
              <a:rPr lang="en-US" altLang="ja-JP" sz="2000" dirty="0"/>
              <a:t>5</a:t>
            </a:r>
            <a:r>
              <a:rPr lang="ja-JP" altLang="en-US" sz="2000" dirty="0"/>
              <a:t>か条</a:t>
            </a:r>
            <a:endParaRPr kumimoji="1" lang="ja-JP" altLang="en-US" sz="2000" dirty="0"/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38" y="4524937"/>
            <a:ext cx="672441" cy="90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71928" y="5697282"/>
            <a:ext cx="864568" cy="90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12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6" grpId="0"/>
      <p:bldP spid="31" grpId="0"/>
      <p:bldP spid="37" grpId="0"/>
      <p:bldP spid="22" grpId="0"/>
      <p:bldP spid="23" grpId="0"/>
      <p:bldP spid="24" grpId="0"/>
      <p:bldP spid="25" grpId="0"/>
      <p:bldP spid="26" grpId="0"/>
      <p:bldP spid="29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タイトル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103662" cy="432048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2800" b="1" dirty="0"/>
              <a:t>サンポウレン</a:t>
            </a:r>
          </a:p>
        </p:txBody>
      </p:sp>
      <p:sp>
        <p:nvSpPr>
          <p:cNvPr id="18434" name="テキスト ボックス 4"/>
          <p:cNvSpPr txBox="1">
            <a:spLocks noChangeArrowheads="1"/>
          </p:cNvSpPr>
          <p:nvPr/>
        </p:nvSpPr>
        <p:spPr bwMode="auto">
          <a:xfrm>
            <a:off x="3131901" y="709960"/>
            <a:ext cx="2780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ja-JP" b="1" dirty="0"/>
              <a:t>主要</a:t>
            </a:r>
            <a:r>
              <a:rPr lang="ja-JP" altLang="ja-JP" b="1" dirty="0" smtClean="0"/>
              <a:t>成分</a:t>
            </a:r>
            <a:r>
              <a:rPr lang="ja-JP" altLang="en-US" b="1" dirty="0" smtClean="0"/>
              <a:t>　</a:t>
            </a:r>
            <a:r>
              <a:rPr lang="ja-JP" altLang="ja-JP" dirty="0">
                <a:solidFill>
                  <a:srgbClr val="C00000"/>
                </a:solidFill>
              </a:rPr>
              <a:t>「</a:t>
            </a:r>
            <a:r>
              <a:rPr lang="ja-JP" altLang="ja-JP" b="1" dirty="0">
                <a:solidFill>
                  <a:srgbClr val="C00000"/>
                </a:solidFill>
              </a:rPr>
              <a:t>アンフィス</a:t>
            </a:r>
            <a:r>
              <a:rPr lang="en-US" altLang="ja-JP" b="1" dirty="0">
                <a:solidFill>
                  <a:srgbClr val="C00000"/>
                </a:solidFill>
              </a:rPr>
              <a:t>®</a:t>
            </a:r>
            <a:r>
              <a:rPr lang="ja-JP" altLang="ja-JP" dirty="0" smtClean="0">
                <a:solidFill>
                  <a:srgbClr val="C00000"/>
                </a:solidFill>
              </a:rPr>
              <a:t>」</a:t>
            </a:r>
            <a:endParaRPr lang="ja-JP" altLang="ja-JP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3148669" y="2204864"/>
            <a:ext cx="5719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1</a:t>
            </a:r>
            <a:r>
              <a:rPr lang="en-US" altLang="ja-JP" b="1" dirty="0"/>
              <a:t>.</a:t>
            </a:r>
            <a:r>
              <a:rPr lang="ja-JP" altLang="ja-JP" b="1" dirty="0"/>
              <a:t>血中アルコール量低減効果</a:t>
            </a:r>
            <a:r>
              <a:rPr lang="en-US" altLang="ja-JP" b="1" dirty="0"/>
              <a:t>(</a:t>
            </a:r>
            <a:r>
              <a:rPr lang="ja-JP" altLang="ja-JP" b="1" dirty="0"/>
              <a:t>二日酔い防止効果</a:t>
            </a:r>
            <a:r>
              <a:rPr lang="en-US" altLang="ja-JP" b="1" dirty="0"/>
              <a:t>)</a:t>
            </a:r>
            <a:endParaRPr lang="ja-JP" altLang="ja-JP" dirty="0"/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558861" y="493187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C00000"/>
                </a:solidFill>
                <a:latin typeface="Calibri" pitchFamily="34" charset="0"/>
              </a:rPr>
              <a:t>こんな方にお勧め！</a:t>
            </a:r>
            <a:endParaRPr lang="en-US" altLang="ja-JP" b="1" dirty="0">
              <a:latin typeface="Calibri" pitchFamily="34" charset="0"/>
            </a:endParaRPr>
          </a:p>
        </p:txBody>
      </p:sp>
      <p:sp>
        <p:nvSpPr>
          <p:cNvPr id="18" name="テキスト ボックス 4"/>
          <p:cNvSpPr txBox="1">
            <a:spLocks noChangeArrowheads="1"/>
          </p:cNvSpPr>
          <p:nvPr/>
        </p:nvSpPr>
        <p:spPr bwMode="auto">
          <a:xfrm>
            <a:off x="3118211" y="1710100"/>
            <a:ext cx="4637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ja-JP" dirty="0" smtClean="0"/>
              <a:t>白鳥</a:t>
            </a:r>
            <a:r>
              <a:rPr lang="ja-JP" altLang="ja-JP" dirty="0"/>
              <a:t>製薬グループ・清光薬品工業の登録</a:t>
            </a:r>
            <a:r>
              <a:rPr lang="ja-JP" altLang="ja-JP" dirty="0" smtClean="0"/>
              <a:t>商標</a:t>
            </a:r>
            <a:endParaRPr lang="ja-JP" altLang="ja-JP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" name="テキスト ボックス 4"/>
          <p:cNvSpPr txBox="1">
            <a:spLocks noChangeArrowheads="1"/>
          </p:cNvSpPr>
          <p:nvPr/>
        </p:nvSpPr>
        <p:spPr bwMode="auto">
          <a:xfrm>
            <a:off x="3131840" y="1124744"/>
            <a:ext cx="46370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ja-JP" dirty="0" smtClean="0"/>
              <a:t>学術名「</a:t>
            </a:r>
            <a:r>
              <a:rPr lang="ja-JP" altLang="ja-JP" b="1" dirty="0"/>
              <a:t>アンドログラフィス パニクラータ</a:t>
            </a:r>
            <a:r>
              <a:rPr lang="ja-JP" altLang="ja-JP" dirty="0" smtClean="0"/>
              <a:t>」</a:t>
            </a:r>
            <a:endParaRPr lang="en-US" altLang="ja-JP" dirty="0"/>
          </a:p>
          <a:p>
            <a:r>
              <a:rPr lang="ja-JP" altLang="ja-JP" dirty="0" smtClean="0"/>
              <a:t>日本名「</a:t>
            </a:r>
            <a:r>
              <a:rPr lang="ja-JP" altLang="ja-JP" b="1" dirty="0">
                <a:solidFill>
                  <a:srgbClr val="C00000"/>
                </a:solidFill>
              </a:rPr>
              <a:t>センシンレン</a:t>
            </a:r>
            <a:r>
              <a:rPr lang="ja-JP" altLang="ja-JP" dirty="0"/>
              <a:t>」</a:t>
            </a:r>
            <a:endParaRPr lang="ja-JP" altLang="ja-JP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3" name="正方形/長方形 22"/>
          <p:cNvSpPr>
            <a:spLocks noChangeArrowheads="1"/>
          </p:cNvSpPr>
          <p:nvPr/>
        </p:nvSpPr>
        <p:spPr bwMode="auto">
          <a:xfrm>
            <a:off x="3131840" y="2555612"/>
            <a:ext cx="5719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/>
              <a:t>2.</a:t>
            </a:r>
            <a:r>
              <a:rPr lang="ja-JP" altLang="ja-JP" b="1" dirty="0"/>
              <a:t>臨床試験における肝機能改善効果</a:t>
            </a:r>
            <a:endParaRPr lang="ja-JP" altLang="ja-JP" dirty="0"/>
          </a:p>
        </p:txBody>
      </p:sp>
      <p:sp>
        <p:nvSpPr>
          <p:cNvPr id="24" name="正方形/長方形 23"/>
          <p:cNvSpPr>
            <a:spLocks noChangeArrowheads="1"/>
          </p:cNvSpPr>
          <p:nvPr/>
        </p:nvSpPr>
        <p:spPr bwMode="auto">
          <a:xfrm>
            <a:off x="3131841" y="2915652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3.</a:t>
            </a:r>
            <a:r>
              <a:rPr lang="ja-JP" altLang="en-US" b="1" dirty="0" smtClean="0"/>
              <a:t>肝臓への</a:t>
            </a:r>
            <a:r>
              <a:rPr lang="ja-JP" altLang="ja-JP" b="1" dirty="0" smtClean="0"/>
              <a:t>抗</a:t>
            </a:r>
            <a:r>
              <a:rPr lang="ja-JP" altLang="ja-JP" b="1" dirty="0"/>
              <a:t>炎症効果</a:t>
            </a:r>
            <a:endParaRPr lang="ja-JP" altLang="ja-JP" dirty="0"/>
          </a:p>
        </p:txBody>
      </p:sp>
      <p:sp>
        <p:nvSpPr>
          <p:cNvPr id="26" name="正方形/長方形 25"/>
          <p:cNvSpPr>
            <a:spLocks noChangeArrowheads="1"/>
          </p:cNvSpPr>
          <p:nvPr/>
        </p:nvSpPr>
        <p:spPr bwMode="auto">
          <a:xfrm>
            <a:off x="3134133" y="3275692"/>
            <a:ext cx="5719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/>
              <a:t>4.</a:t>
            </a:r>
            <a:r>
              <a:rPr lang="ja-JP" altLang="ja-JP" b="1" dirty="0"/>
              <a:t>胆汁分泌促進</a:t>
            </a:r>
            <a:r>
              <a:rPr lang="ja-JP" altLang="ja-JP" b="1" dirty="0" smtClean="0"/>
              <a:t>効果</a:t>
            </a:r>
            <a:r>
              <a:rPr lang="ja-JP" altLang="en-US" dirty="0" smtClean="0"/>
              <a:t>および</a:t>
            </a:r>
            <a:r>
              <a:rPr lang="ja-JP" altLang="ja-JP" b="1" dirty="0"/>
              <a:t>胆汁酸、胆汁酸塩の増加</a:t>
            </a:r>
            <a:endParaRPr lang="ja-JP" altLang="ja-JP" dirty="0"/>
          </a:p>
        </p:txBody>
      </p:sp>
      <p:sp>
        <p:nvSpPr>
          <p:cNvPr id="27" name="正方形/長方形 26"/>
          <p:cNvSpPr>
            <a:spLocks noChangeArrowheads="1"/>
          </p:cNvSpPr>
          <p:nvPr/>
        </p:nvSpPr>
        <p:spPr bwMode="auto">
          <a:xfrm>
            <a:off x="3131840" y="3635732"/>
            <a:ext cx="5719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/>
              <a:t>5.</a:t>
            </a:r>
            <a:r>
              <a:rPr lang="ja-JP" altLang="ja-JP" b="1" dirty="0"/>
              <a:t>感冒に対する効果</a:t>
            </a:r>
            <a:endParaRPr lang="ja-JP" altLang="ja-JP" dirty="0"/>
          </a:p>
        </p:txBody>
      </p:sp>
      <p:sp>
        <p:nvSpPr>
          <p:cNvPr id="28" name="正方形/長方形 27"/>
          <p:cNvSpPr>
            <a:spLocks noChangeArrowheads="1"/>
          </p:cNvSpPr>
          <p:nvPr/>
        </p:nvSpPr>
        <p:spPr bwMode="auto">
          <a:xfrm>
            <a:off x="3131840" y="3995772"/>
            <a:ext cx="5719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/>
              <a:t>6.</a:t>
            </a:r>
            <a:r>
              <a:rPr lang="ja-JP" altLang="ja-JP" b="1" dirty="0"/>
              <a:t>抗血糖効果</a:t>
            </a:r>
            <a:endParaRPr lang="ja-JP" altLang="ja-JP" dirty="0"/>
          </a:p>
        </p:txBody>
      </p:sp>
      <p:sp>
        <p:nvSpPr>
          <p:cNvPr id="29" name="正方形/長方形 28"/>
          <p:cNvSpPr>
            <a:spLocks noChangeArrowheads="1"/>
          </p:cNvSpPr>
          <p:nvPr/>
        </p:nvSpPr>
        <p:spPr bwMode="auto">
          <a:xfrm>
            <a:off x="3131840" y="4355812"/>
            <a:ext cx="5719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7.</a:t>
            </a:r>
            <a:r>
              <a:rPr lang="ja-JP" altLang="en-US" b="1" dirty="0" smtClean="0"/>
              <a:t>中性脂肪減少効果</a:t>
            </a:r>
            <a:endParaRPr lang="ja-JP" altLang="ja-JP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67" y="471654"/>
            <a:ext cx="1469154" cy="12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1" y="5329678"/>
            <a:ext cx="2880124" cy="104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11" y="5289748"/>
            <a:ext cx="2164917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13" y="5323050"/>
            <a:ext cx="2264043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7" y="709960"/>
            <a:ext cx="2299014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  <p:bldP spid="21" grpId="0"/>
      <p:bldP spid="22" grpId="0"/>
      <p:bldP spid="18" grpId="0"/>
      <p:bldP spid="19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2987824" y="107340"/>
            <a:ext cx="3147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err="1" smtClean="0"/>
              <a:t>L'eclat</a:t>
            </a:r>
            <a:r>
              <a:rPr lang="en-US" altLang="ja-JP" sz="2000" b="1" dirty="0" smtClean="0"/>
              <a:t> </a:t>
            </a:r>
            <a:r>
              <a:rPr lang="ja-JP" altLang="en-US" sz="2000" b="1" dirty="0" smtClean="0"/>
              <a:t>スキンケアシリーズ</a:t>
            </a:r>
            <a:endParaRPr lang="ja-JP" altLang="ja-JP" sz="2000" b="1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15728" y="476672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コンセプト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D4125C"/>
                </a:solidFill>
              </a:rPr>
              <a:t>保湿・美白・再生・癒し</a:t>
            </a:r>
            <a:endParaRPr kumimoji="1" lang="ja-JP" altLang="en-US" dirty="0">
              <a:solidFill>
                <a:srgbClr val="D4125C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05312" y="652626"/>
            <a:ext cx="4079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D4125C"/>
                </a:solidFill>
              </a:rPr>
              <a:t>→　女性本来の美しい素肌作り</a:t>
            </a:r>
            <a:endParaRPr kumimoji="1" lang="ja-JP" altLang="en-US" sz="2000" b="1" dirty="0">
              <a:solidFill>
                <a:srgbClr val="D4125C"/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64" y="1768930"/>
            <a:ext cx="993140" cy="172783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179495" y="3543819"/>
            <a:ext cx="1980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モロッコ</a:t>
            </a:r>
            <a:r>
              <a:rPr lang="ja-JP" altLang="en-US" dirty="0"/>
              <a:t>溶岩</a:t>
            </a:r>
            <a:r>
              <a:rPr lang="ja-JP" altLang="en-US" dirty="0" smtClean="0"/>
              <a:t>クレイ</a:t>
            </a:r>
            <a:endParaRPr lang="ja-JP" altLang="en-US" dirty="0"/>
          </a:p>
          <a:p>
            <a:r>
              <a:rPr lang="ja-JP" altLang="en-US" dirty="0" smtClean="0"/>
              <a:t>ベントナイト</a:t>
            </a:r>
            <a:endParaRPr lang="ja-JP" altLang="en-US" dirty="0"/>
          </a:p>
          <a:p>
            <a:r>
              <a:rPr lang="ja-JP" altLang="en-US" dirty="0" smtClean="0"/>
              <a:t>フランス産カオリン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85840" y="14569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フェイシャルソープ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317500" y="14127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モイストヴェール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179495" y="4365104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フラーレン</a:t>
            </a:r>
            <a:endParaRPr lang="ja-JP" altLang="en-US" dirty="0"/>
          </a:p>
          <a:p>
            <a:r>
              <a:rPr lang="ja-JP" altLang="en-US" dirty="0" smtClean="0"/>
              <a:t>白金ナノコロイド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241824" y="4870901"/>
            <a:ext cx="230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スーパーヒアルロン酸</a:t>
            </a:r>
            <a:endParaRPr lang="ja-JP" altLang="en-US" dirty="0"/>
          </a:p>
          <a:p>
            <a:r>
              <a:rPr lang="ja-JP" altLang="en-US" dirty="0" smtClean="0"/>
              <a:t>アルガンオイル</a:t>
            </a:r>
            <a:endParaRPr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182394" y="3514739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シベリアグレース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72256" y="378904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アルジレリン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180658" y="4077072"/>
            <a:ext cx="211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修復型ヒアルロン酸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56176" y="4365104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エラスチン</a:t>
            </a:r>
          </a:p>
          <a:p>
            <a:r>
              <a:rPr lang="ja-JP" altLang="en-US" dirty="0" smtClean="0"/>
              <a:t>人型セラミド</a:t>
            </a:r>
            <a:endParaRPr lang="en-US" altLang="ja-JP" dirty="0" smtClean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152572" y="5445224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ブラッククミン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156176" y="5260558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ビタミン</a:t>
            </a:r>
            <a:r>
              <a:rPr lang="en-US" altLang="ja-JP" dirty="0" smtClean="0"/>
              <a:t>C</a:t>
            </a:r>
            <a:r>
              <a:rPr lang="ja-JP" altLang="en-US" dirty="0" smtClean="0"/>
              <a:t>誘導体</a:t>
            </a:r>
            <a:endParaRPr lang="en-US" altLang="ja-JP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0618" y="602302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4,320</a:t>
            </a:r>
            <a:r>
              <a:rPr kumimoji="1" lang="ja-JP" altLang="en-US" dirty="0" smtClean="0"/>
              <a:t>円→</a:t>
            </a:r>
            <a:r>
              <a:rPr kumimoji="1" lang="en-US" altLang="ja-JP" dirty="0" smtClean="0">
                <a:solidFill>
                  <a:srgbClr val="D4125C"/>
                </a:solidFill>
              </a:rPr>
              <a:t>3,800</a:t>
            </a:r>
            <a:r>
              <a:rPr kumimoji="1" lang="ja-JP" altLang="en-US" dirty="0" smtClean="0">
                <a:solidFill>
                  <a:srgbClr val="D4125C"/>
                </a:solidFill>
              </a:rPr>
              <a:t>円</a:t>
            </a:r>
            <a:endParaRPr kumimoji="1" lang="en-US" altLang="ja-JP" dirty="0" smtClean="0">
              <a:solidFill>
                <a:srgbClr val="D4125C"/>
              </a:solidFill>
            </a:endParaRPr>
          </a:p>
          <a:p>
            <a:pPr algn="ctr"/>
            <a:r>
              <a:rPr lang="en-US" altLang="ja-JP" dirty="0" smtClean="0">
                <a:solidFill>
                  <a:srgbClr val="D4125C"/>
                </a:solidFill>
              </a:rPr>
              <a:t>2000p</a:t>
            </a:r>
            <a:endParaRPr kumimoji="1" lang="ja-JP" altLang="en-US" dirty="0">
              <a:solidFill>
                <a:srgbClr val="D4125C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545668" y="602302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4,320</a:t>
            </a:r>
            <a:r>
              <a:rPr kumimoji="1" lang="ja-JP" altLang="en-US" dirty="0" smtClean="0"/>
              <a:t>円→</a:t>
            </a:r>
            <a:r>
              <a:rPr kumimoji="1" lang="en-US" altLang="ja-JP" dirty="0" smtClean="0">
                <a:solidFill>
                  <a:srgbClr val="D4125C"/>
                </a:solidFill>
              </a:rPr>
              <a:t>3,800</a:t>
            </a:r>
            <a:r>
              <a:rPr kumimoji="1" lang="ja-JP" altLang="en-US" dirty="0" smtClean="0">
                <a:solidFill>
                  <a:srgbClr val="D4125C"/>
                </a:solidFill>
              </a:rPr>
              <a:t>円</a:t>
            </a:r>
            <a:endParaRPr kumimoji="1" lang="en-US" altLang="ja-JP" dirty="0" smtClean="0">
              <a:solidFill>
                <a:srgbClr val="D4125C"/>
              </a:solidFill>
            </a:endParaRPr>
          </a:p>
          <a:p>
            <a:pPr algn="ctr"/>
            <a:r>
              <a:rPr lang="en-US" altLang="ja-JP" dirty="0" smtClean="0">
                <a:solidFill>
                  <a:srgbClr val="D4125C"/>
                </a:solidFill>
              </a:rPr>
              <a:t>2000p</a:t>
            </a:r>
            <a:endParaRPr kumimoji="1" lang="ja-JP" altLang="en-US" dirty="0">
              <a:solidFill>
                <a:srgbClr val="D4125C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156176" y="602302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8,640</a:t>
            </a:r>
            <a:r>
              <a:rPr lang="ja-JP" altLang="en-US" dirty="0" smtClean="0"/>
              <a:t>円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7,800</a:t>
            </a:r>
            <a:r>
              <a:rPr kumimoji="1" lang="ja-JP" altLang="en-US" dirty="0" smtClean="0">
                <a:solidFill>
                  <a:srgbClr val="D4125C"/>
                </a:solidFill>
              </a:rPr>
              <a:t>円</a:t>
            </a:r>
            <a:endParaRPr kumimoji="1" lang="en-US" altLang="ja-JP" dirty="0" smtClean="0">
              <a:solidFill>
                <a:srgbClr val="D4125C"/>
              </a:solidFill>
            </a:endParaRPr>
          </a:p>
          <a:p>
            <a:pPr algn="ctr"/>
            <a:r>
              <a:rPr lang="en-US" altLang="ja-JP" dirty="0" smtClean="0">
                <a:solidFill>
                  <a:srgbClr val="D4125C"/>
                </a:solidFill>
              </a:rPr>
              <a:t>5000p</a:t>
            </a:r>
            <a:endParaRPr kumimoji="1" lang="ja-JP" altLang="en-US" dirty="0">
              <a:solidFill>
                <a:srgbClr val="D4125C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60" y="4463585"/>
            <a:ext cx="13104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96" y="4725160"/>
            <a:ext cx="6048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88024"/>
            <a:ext cx="25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56" y="5548598"/>
            <a:ext cx="9432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左中かっこ 13"/>
          <p:cNvSpPr/>
          <p:nvPr/>
        </p:nvSpPr>
        <p:spPr>
          <a:xfrm>
            <a:off x="3132726" y="5011435"/>
            <a:ext cx="181106" cy="433789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左中かっこ 76"/>
          <p:cNvSpPr/>
          <p:nvPr/>
        </p:nvSpPr>
        <p:spPr>
          <a:xfrm flipH="1">
            <a:off x="5028828" y="3684075"/>
            <a:ext cx="256264" cy="753037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56176" y="493187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低分子コラーゲン</a:t>
            </a:r>
            <a:endParaRPr lang="en-US" altLang="ja-JP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07" y="1948847"/>
            <a:ext cx="553368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図 4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2" y="1768930"/>
            <a:ext cx="956945" cy="1727835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179512" y="14559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クレンジングジェル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11616" y="3560905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セラミド</a:t>
            </a:r>
            <a:r>
              <a:rPr lang="en-US" altLang="ja-JP" dirty="0" smtClean="0"/>
              <a:t>3</a:t>
            </a:r>
          </a:p>
          <a:p>
            <a:r>
              <a:rPr lang="ja-JP" altLang="en-US" dirty="0"/>
              <a:t>セラミド</a:t>
            </a:r>
            <a:r>
              <a:rPr lang="en-US" altLang="ja-JP" dirty="0"/>
              <a:t>1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48904" y="4059405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アラントイン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31349" y="4316903"/>
            <a:ext cx="1991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コラーゲンペプチド</a:t>
            </a:r>
          </a:p>
          <a:p>
            <a:r>
              <a:rPr lang="ja-JP" altLang="en-US" dirty="0"/>
              <a:t>ヒアルロン酸</a:t>
            </a:r>
            <a:r>
              <a:rPr lang="en-US" altLang="ja-JP" dirty="0" smtClean="0"/>
              <a:t>Na</a:t>
            </a:r>
          </a:p>
          <a:p>
            <a:r>
              <a:rPr lang="ja-JP" altLang="en-US" dirty="0"/>
              <a:t>ホホバ種子油</a:t>
            </a:r>
          </a:p>
          <a:p>
            <a:r>
              <a:rPr lang="ja-JP" altLang="en-US" dirty="0"/>
              <a:t>マカデミア種子油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53288" y="54359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海洋深層水</a:t>
            </a:r>
            <a:endParaRPr kumimoji="1" lang="ja-JP" altLang="en-US" dirty="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99405"/>
            <a:ext cx="56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60" y="4077104"/>
            <a:ext cx="752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11466"/>
            <a:ext cx="25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左中かっこ 64"/>
          <p:cNvSpPr/>
          <p:nvPr/>
        </p:nvSpPr>
        <p:spPr>
          <a:xfrm>
            <a:off x="323528" y="4437112"/>
            <a:ext cx="181106" cy="1015663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6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71062"/>
            <a:ext cx="9936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6" y="3555405"/>
            <a:ext cx="76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39" y="3817238"/>
            <a:ext cx="56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75" y="3915405"/>
            <a:ext cx="15912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左中かっこ 48"/>
          <p:cNvSpPr/>
          <p:nvPr/>
        </p:nvSpPr>
        <p:spPr>
          <a:xfrm flipH="1">
            <a:off x="8235056" y="4188131"/>
            <a:ext cx="225376" cy="1005935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639466"/>
            <a:ext cx="5328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112" y="5318188"/>
            <a:ext cx="621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12" y="5624373"/>
            <a:ext cx="872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96497" y="56020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アルブミン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87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2" grpId="0"/>
      <p:bldP spid="3" grpId="0"/>
      <p:bldP spid="7" grpId="0"/>
      <p:bldP spid="40" grpId="0"/>
      <p:bldP spid="41" grpId="0"/>
      <p:bldP spid="42" grpId="0"/>
      <p:bldP spid="52" grpId="0"/>
      <p:bldP spid="53" grpId="0"/>
      <p:bldP spid="54" grpId="0"/>
      <p:bldP spid="55" grpId="0"/>
      <p:bldP spid="56" grpId="0"/>
      <p:bldP spid="57" grpId="0"/>
      <p:bldP spid="9" grpId="0"/>
      <p:bldP spid="59" grpId="0"/>
      <p:bldP spid="60" grpId="0"/>
      <p:bldP spid="14" grpId="0" animBg="1"/>
      <p:bldP spid="77" grpId="0" animBg="1"/>
      <p:bldP spid="15" grpId="0"/>
      <p:bldP spid="45" grpId="0"/>
      <p:bldP spid="46" grpId="0"/>
      <p:bldP spid="47" grpId="0"/>
      <p:bldP spid="48" grpId="0"/>
      <p:bldP spid="50" grpId="0"/>
      <p:bldP spid="65" grpId="0" animBg="1"/>
      <p:bldP spid="49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9525000" cy="735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402660"/>
            <a:ext cx="3097213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2915122" y="4726885"/>
            <a:ext cx="2016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spc="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UNION</a:t>
            </a:r>
            <a:endParaRPr lang="ja-JP" altLang="en-US" sz="3600" spc="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12412" y="471500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spc="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PLUS</a:t>
            </a:r>
            <a:endParaRPr lang="ja-JP" altLang="en-US" sz="3600" spc="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1886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ユニオンプラス　マーケティングプラン</a:t>
            </a:r>
          </a:p>
        </p:txBody>
      </p:sp>
    </p:spTree>
    <p:extLst>
      <p:ext uri="{BB962C8B-B14F-4D97-AF65-F5344CB8AC3E}">
        <p14:creationId xmlns:p14="http://schemas.microsoft.com/office/powerpoint/2010/main" val="10366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11560" y="1886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/>
              <a:t>ネットワークビジネスの原理</a:t>
            </a:r>
            <a:endParaRPr kumimoji="1" lang="ja-JP" altLang="en-US" sz="2800" b="1" dirty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4567237" y="1880245"/>
            <a:ext cx="0" cy="414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"/>
          <p:cNvSpPr txBox="1"/>
          <p:nvPr/>
        </p:nvSpPr>
        <p:spPr>
          <a:xfrm>
            <a:off x="3600761" y="2204865"/>
            <a:ext cx="641015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kern="100" dirty="0" smtClean="0">
                <a:effectLst/>
                <a:ea typeface="ＭＳ 明朝"/>
                <a:cs typeface="Times New Roman"/>
              </a:rPr>
              <a:t>YOU</a:t>
            </a:r>
            <a:endParaRPr lang="ja-JP" kern="100" dirty="0">
              <a:effectLst/>
              <a:ea typeface="ＭＳ 明朝"/>
              <a:cs typeface="Times New Roman"/>
            </a:endParaRPr>
          </a:p>
        </p:txBody>
      </p:sp>
      <p:pic>
        <p:nvPicPr>
          <p:cNvPr id="26" name="図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04" y="2287364"/>
            <a:ext cx="468000" cy="972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54" y="668210"/>
            <a:ext cx="1883415" cy="11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図 3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53" y="2068739"/>
            <a:ext cx="1769745" cy="1190625"/>
          </a:xfrm>
          <a:prstGeom prst="rect">
            <a:avLst/>
          </a:prstGeom>
        </p:spPr>
      </p:pic>
      <p:cxnSp>
        <p:nvCxnSpPr>
          <p:cNvPr id="34" name="直線矢印コネクタ 33"/>
          <p:cNvCxnSpPr/>
          <p:nvPr/>
        </p:nvCxnSpPr>
        <p:spPr>
          <a:xfrm flipH="1">
            <a:off x="3815500" y="3396900"/>
            <a:ext cx="439936" cy="372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4914045" y="3393328"/>
            <a:ext cx="432000" cy="375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図 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61" y="3581194"/>
            <a:ext cx="468000" cy="972000"/>
          </a:xfrm>
          <a:prstGeom prst="rect">
            <a:avLst/>
          </a:prstGeom>
        </p:spPr>
      </p:pic>
      <p:pic>
        <p:nvPicPr>
          <p:cNvPr id="38" name="図 3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90" y="3654079"/>
            <a:ext cx="468000" cy="972000"/>
          </a:xfrm>
          <a:prstGeom prst="rect">
            <a:avLst/>
          </a:prstGeom>
        </p:spPr>
      </p:pic>
      <p:pic>
        <p:nvPicPr>
          <p:cNvPr id="39" name="図 3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49" y="3519926"/>
            <a:ext cx="1769745" cy="1190625"/>
          </a:xfrm>
          <a:prstGeom prst="rect">
            <a:avLst/>
          </a:prstGeom>
        </p:spPr>
      </p:pic>
      <p:pic>
        <p:nvPicPr>
          <p:cNvPr id="40" name="図 3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96" y="3471881"/>
            <a:ext cx="1769745" cy="1190625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3563888" y="4714177"/>
            <a:ext cx="0" cy="414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2" name="図 4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88" y="5174499"/>
            <a:ext cx="468000" cy="972000"/>
          </a:xfrm>
          <a:prstGeom prst="rect">
            <a:avLst/>
          </a:prstGeom>
        </p:spPr>
      </p:pic>
      <p:pic>
        <p:nvPicPr>
          <p:cNvPr id="43" name="図 4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95" y="5011983"/>
            <a:ext cx="1769745" cy="119062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146" y="2112665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61" y="2122760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82" y="2112665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60" y="2122760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643541" y="41508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4000</a:t>
            </a:r>
            <a:r>
              <a:rPr kumimoji="1" lang="ja-JP" altLang="en-US" dirty="0" smtClean="0"/>
              <a:t>円</a:t>
            </a:r>
            <a:endParaRPr kumimoji="1" lang="ja-JP" altLang="en-US" dirty="0"/>
          </a:p>
        </p:txBody>
      </p:sp>
      <p:sp>
        <p:nvSpPr>
          <p:cNvPr id="54" name="テキスト ボックス 2"/>
          <p:cNvSpPr txBox="1"/>
          <p:nvPr/>
        </p:nvSpPr>
        <p:spPr>
          <a:xfrm>
            <a:off x="3891453" y="3861048"/>
            <a:ext cx="320507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kern="100" dirty="0" smtClean="0">
                <a:effectLst/>
                <a:ea typeface="ＭＳ 明朝"/>
                <a:cs typeface="Times New Roman"/>
              </a:rPr>
              <a:t>A</a:t>
            </a:r>
            <a:endParaRPr lang="ja-JP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55" name="テキスト ボックス 2"/>
          <p:cNvSpPr txBox="1"/>
          <p:nvPr/>
        </p:nvSpPr>
        <p:spPr>
          <a:xfrm>
            <a:off x="5043581" y="3861048"/>
            <a:ext cx="320507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kern="100" dirty="0" smtClean="0">
                <a:effectLst/>
                <a:ea typeface="ＭＳ 明朝"/>
                <a:cs typeface="Times New Roman"/>
              </a:rPr>
              <a:t>B</a:t>
            </a:r>
            <a:endParaRPr lang="ja-JP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56" name="テキスト ボックス 2"/>
          <p:cNvSpPr txBox="1"/>
          <p:nvPr/>
        </p:nvSpPr>
        <p:spPr>
          <a:xfrm>
            <a:off x="3897235" y="5157192"/>
            <a:ext cx="320507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kern="100" dirty="0" smtClean="0">
                <a:effectLst/>
                <a:ea typeface="ＭＳ 明朝"/>
                <a:cs typeface="Times New Roman"/>
              </a:rPr>
              <a:t>C</a:t>
            </a:r>
            <a:endParaRPr lang="ja-JP" kern="100" dirty="0">
              <a:effectLst/>
              <a:ea typeface="ＭＳ 明朝"/>
              <a:cs typeface="Times New Roman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21199"/>
            <a:ext cx="142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テキスト ボックス 57"/>
          <p:cNvSpPr txBox="1"/>
          <p:nvPr/>
        </p:nvSpPr>
        <p:spPr>
          <a:xfrm>
            <a:off x="4651653" y="415418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en-US" altLang="ja-JP" dirty="0" smtClean="0"/>
              <a:t>000</a:t>
            </a:r>
            <a:r>
              <a:rPr kumimoji="1" lang="ja-JP" altLang="en-US" dirty="0" smtClean="0"/>
              <a:t>円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707904" y="55172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000</a:t>
            </a:r>
            <a:r>
              <a:rPr kumimoji="1" lang="ja-JP" altLang="en-US" dirty="0" smtClean="0"/>
              <a:t>円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419872" y="249289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r>
              <a:rPr kumimoji="1" lang="en-US" altLang="ja-JP" dirty="0" smtClean="0"/>
              <a:t>000</a:t>
            </a:r>
            <a:r>
              <a:rPr kumimoji="1" lang="ja-JP" altLang="en-US" dirty="0" smtClean="0"/>
              <a:t>円</a:t>
            </a:r>
            <a:endParaRPr kumimoji="1" lang="ja-JP" altLang="en-US" dirty="0"/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144016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37" y="3501008"/>
            <a:ext cx="142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69" y="3501008"/>
            <a:ext cx="142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01" y="3501008"/>
            <a:ext cx="142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83" y="2132856"/>
            <a:ext cx="142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34" y="2348880"/>
            <a:ext cx="142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37" y="2348880"/>
            <a:ext cx="142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69" y="2348880"/>
            <a:ext cx="142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84" y="3573016"/>
            <a:ext cx="1524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6" y="3573016"/>
            <a:ext cx="1524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48" y="3573016"/>
            <a:ext cx="1524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84" y="2348880"/>
            <a:ext cx="1524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6" y="2349847"/>
            <a:ext cx="1524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48" y="2363738"/>
            <a:ext cx="1524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01" y="5074908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37" y="5085184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73" y="3501008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09" y="3511284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57" y="259248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61" y="259248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421022" y="304495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口コミ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53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  <p:bldP spid="11" grpId="0"/>
      <p:bldP spid="54" grpId="0" animBg="1"/>
      <p:bldP spid="55" grpId="0" animBg="1"/>
      <p:bldP spid="56" grpId="0" animBg="1"/>
      <p:bldP spid="58" grpId="0"/>
      <p:bldP spid="59" grpId="0"/>
      <p:bldP spid="6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11560" y="1886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/>
              <a:t>ブレークアウェイとバイナリー</a:t>
            </a:r>
            <a:endParaRPr kumimoji="1" lang="ja-JP" altLang="en-US" sz="2800" b="1" dirty="0"/>
          </a:p>
        </p:txBody>
      </p:sp>
      <p:sp>
        <p:nvSpPr>
          <p:cNvPr id="52" name="テキスト ボックス 2"/>
          <p:cNvSpPr txBox="1"/>
          <p:nvPr/>
        </p:nvSpPr>
        <p:spPr>
          <a:xfrm>
            <a:off x="1540991" y="692696"/>
            <a:ext cx="1695450" cy="3143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>
                <a:effectLst/>
                <a:ea typeface="HGSｺﾞｼｯｸM"/>
                <a:cs typeface="Times New Roman"/>
              </a:rPr>
              <a:t>ブレイクアウェイ</a:t>
            </a:r>
            <a:endParaRPr lang="ja-JP" sz="1050" kern="100">
              <a:effectLst/>
              <a:ea typeface="ＭＳ 明朝"/>
              <a:cs typeface="Times New Roman"/>
            </a:endParaRPr>
          </a:p>
        </p:txBody>
      </p:sp>
      <p:pic>
        <p:nvPicPr>
          <p:cNvPr id="53" name="図 52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44" y="1772816"/>
            <a:ext cx="2464644" cy="1838920"/>
          </a:xfrm>
          <a:prstGeom prst="rect">
            <a:avLst/>
          </a:prstGeom>
        </p:spPr>
      </p:pic>
      <p:pic>
        <p:nvPicPr>
          <p:cNvPr id="8" name="図 7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6" y="2027560"/>
            <a:ext cx="342900" cy="447675"/>
          </a:xfrm>
          <a:prstGeom prst="rect">
            <a:avLst/>
          </a:prstGeom>
        </p:spPr>
      </p:pic>
      <p:pic>
        <p:nvPicPr>
          <p:cNvPr id="9" name="図 8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2" y="1955343"/>
            <a:ext cx="847725" cy="704850"/>
          </a:xfrm>
          <a:prstGeom prst="rect">
            <a:avLst/>
          </a:prstGeom>
        </p:spPr>
      </p:pic>
      <p:pic>
        <p:nvPicPr>
          <p:cNvPr id="10" name="図 9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3" y="2819648"/>
            <a:ext cx="847725" cy="704850"/>
          </a:xfrm>
          <a:prstGeom prst="rect">
            <a:avLst/>
          </a:prstGeom>
        </p:spPr>
      </p:pic>
      <p:pic>
        <p:nvPicPr>
          <p:cNvPr id="12" name="図 11"/>
          <p:cNvPicPr preferRelativeResize="0"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44" y="3364780"/>
            <a:ext cx="800100" cy="790575"/>
          </a:xfrm>
          <a:prstGeom prst="rect">
            <a:avLst/>
          </a:prstGeom>
        </p:spPr>
      </p:pic>
      <p:pic>
        <p:nvPicPr>
          <p:cNvPr id="13" name="図 12"/>
          <p:cNvPicPr preferRelativeResize="0"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28566"/>
            <a:ext cx="872456" cy="723900"/>
          </a:xfrm>
          <a:prstGeom prst="rect">
            <a:avLst/>
          </a:prstGeom>
        </p:spPr>
      </p:pic>
      <p:pic>
        <p:nvPicPr>
          <p:cNvPr id="14" name="図 13"/>
          <p:cNvPicPr preferRelativeResize="0"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63" y="3221211"/>
            <a:ext cx="695325" cy="781050"/>
          </a:xfrm>
          <a:prstGeom prst="rect">
            <a:avLst/>
          </a:prstGeom>
        </p:spPr>
      </p:pic>
      <p:pic>
        <p:nvPicPr>
          <p:cNvPr id="15" name="図 14"/>
          <p:cNvPicPr preferRelativeResize="0"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99" y="2712764"/>
            <a:ext cx="742950" cy="695325"/>
          </a:xfrm>
          <a:prstGeom prst="rect">
            <a:avLst/>
          </a:prstGeom>
        </p:spPr>
      </p:pic>
      <p:pic>
        <p:nvPicPr>
          <p:cNvPr id="16" name="図 15"/>
          <p:cNvPicPr preferRelativeResize="0"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31" y="1955552"/>
            <a:ext cx="942975" cy="685800"/>
          </a:xfrm>
          <a:prstGeom prst="rect">
            <a:avLst/>
          </a:prstGeom>
        </p:spPr>
      </p:pic>
      <p:pic>
        <p:nvPicPr>
          <p:cNvPr id="3079" name="Picture 7"/>
          <p:cNvPicPr preferRelativeResize="0"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48" y="2128019"/>
            <a:ext cx="1008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 preferRelativeResize="0"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85" y="2717300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 preferRelativeResize="0"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38" y="3178769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 preferRelativeResize="0">
            <a:picLocks noChangeAspect="1" noChangeArrowheads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79" y="3286432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 preferRelativeResize="0"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31" y="3160432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 preferRelativeResize="0">
            <a:picLocks noChangeAspect="1" noChangeArrowheads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64" y="2724398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 preferRelativeResize="0">
            <a:picLocks noChangeAspect="1" noChangeArrowheads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64" y="2184063"/>
            <a:ext cx="126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片側の 2 つの角を切り取った四角形 19"/>
          <p:cNvSpPr/>
          <p:nvPr/>
        </p:nvSpPr>
        <p:spPr>
          <a:xfrm>
            <a:off x="348853" y="1702643"/>
            <a:ext cx="4060453" cy="2588617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2308" y="1051695"/>
            <a:ext cx="1543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それだけでは</a:t>
            </a:r>
            <a:endParaRPr kumimoji="1" lang="en-US" altLang="ja-JP" sz="1400" dirty="0" smtClean="0"/>
          </a:p>
          <a:p>
            <a:pPr algn="ctr"/>
            <a:r>
              <a:rPr kumimoji="1" lang="ja-JP" altLang="en-US" sz="1400" dirty="0" smtClean="0"/>
              <a:t>儲からない！</a:t>
            </a:r>
            <a:r>
              <a:rPr kumimoji="1" lang="ja-JP" altLang="en-US" sz="1600" dirty="0" smtClean="0"/>
              <a:t>　</a:t>
            </a:r>
            <a:endParaRPr kumimoji="1" lang="ja-JP" altLang="en-US" sz="1600" dirty="0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4" y="1772816"/>
            <a:ext cx="2109532" cy="24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66" y="2819648"/>
            <a:ext cx="864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63" y="2855248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66" y="3356992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60" y="3375966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18" y="3375966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1" y="3359073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51" y="3887240"/>
            <a:ext cx="108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95860"/>
            <a:ext cx="381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5159226" y="22720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</a:t>
            </a:r>
            <a:endParaRPr kumimoji="1" lang="ja-JP" altLang="en-US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6257292" y="23088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841381" y="115397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13,800</a:t>
            </a:r>
            <a:r>
              <a:rPr kumimoji="1" lang="ja-JP" altLang="en-US" dirty="0" smtClean="0"/>
              <a:t>円</a:t>
            </a:r>
            <a:endParaRPr kumimoji="1" lang="ja-JP" altLang="en-US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846045" y="140933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10,000P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191866" y="422439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r>
              <a:rPr kumimoji="1" lang="ja-JP" altLang="en-US" dirty="0" smtClean="0"/>
              <a:t>万</a:t>
            </a:r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148908" y="39706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ja-JP" altLang="en-US" dirty="0" smtClean="0"/>
              <a:t>万</a:t>
            </a:r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361">
            <a:off x="6610502" y="2038802"/>
            <a:ext cx="546100" cy="115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テキスト ボックス 46"/>
          <p:cNvSpPr txBox="1"/>
          <p:nvPr/>
        </p:nvSpPr>
        <p:spPr>
          <a:xfrm>
            <a:off x="7178290" y="24919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10%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092919" y="159492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3,000</a:t>
            </a:r>
            <a:r>
              <a:rPr kumimoji="1" lang="ja-JP" altLang="en-US" dirty="0" smtClean="0"/>
              <a:t>円</a:t>
            </a:r>
            <a:endParaRPr kumimoji="1" lang="ja-JP" altLang="en-US" dirty="0"/>
          </a:p>
        </p:txBody>
      </p:sp>
      <p:cxnSp>
        <p:nvCxnSpPr>
          <p:cNvPr id="75" name="直線矢印コネクタ 74"/>
          <p:cNvCxnSpPr/>
          <p:nvPr/>
        </p:nvCxnSpPr>
        <p:spPr>
          <a:xfrm flipH="1">
            <a:off x="5004048" y="4625376"/>
            <a:ext cx="386060" cy="104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図 8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46" y="2557884"/>
            <a:ext cx="586746" cy="240566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7160508" y="20667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40%</a:t>
            </a:r>
            <a:endParaRPr kumimoji="1" lang="ja-JP" altLang="en-US" dirty="0"/>
          </a:p>
        </p:txBody>
      </p:sp>
      <p:sp>
        <p:nvSpPr>
          <p:cNvPr id="125" name="星 16 124"/>
          <p:cNvSpPr/>
          <p:nvPr/>
        </p:nvSpPr>
        <p:spPr>
          <a:xfrm>
            <a:off x="7052769" y="1916832"/>
            <a:ext cx="798931" cy="652563"/>
          </a:xfrm>
          <a:prstGeom prst="star16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6" name="図 1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0" y="1676266"/>
            <a:ext cx="586746" cy="240566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6069481" y="118877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12,000</a:t>
            </a:r>
            <a:r>
              <a:rPr kumimoji="1" lang="ja-JP" altLang="en-US" dirty="0" smtClean="0">
                <a:solidFill>
                  <a:srgbClr val="C00000"/>
                </a:solidFill>
              </a:rPr>
              <a:t>円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31" y="4543004"/>
            <a:ext cx="1886290" cy="190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テキスト ボックス 4"/>
          <p:cNvSpPr txBox="1"/>
          <p:nvPr/>
        </p:nvSpPr>
        <p:spPr>
          <a:xfrm>
            <a:off x="5401791" y="692696"/>
            <a:ext cx="1114425" cy="31432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Century"/>
                <a:ea typeface="HGSｺﾞｼｯｸM"/>
                <a:cs typeface="Times New Roman"/>
              </a:rPr>
              <a:t>バイナリー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32" name="星 16 131"/>
          <p:cNvSpPr/>
          <p:nvPr/>
        </p:nvSpPr>
        <p:spPr>
          <a:xfrm>
            <a:off x="4206135" y="5675765"/>
            <a:ext cx="1551970" cy="597551"/>
          </a:xfrm>
          <a:prstGeom prst="star16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3" name="Picture 1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39296"/>
            <a:ext cx="901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" name="直線矢印コネクタ 85"/>
          <p:cNvCxnSpPr/>
          <p:nvPr/>
        </p:nvCxnSpPr>
        <p:spPr>
          <a:xfrm>
            <a:off x="2029901" y="1051695"/>
            <a:ext cx="0" cy="50640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テキスト ボックス 136"/>
          <p:cNvSpPr txBox="1"/>
          <p:nvPr/>
        </p:nvSpPr>
        <p:spPr>
          <a:xfrm>
            <a:off x="1948165" y="1135621"/>
            <a:ext cx="1989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C00000"/>
                </a:solidFill>
              </a:rPr>
              <a:t>買わせるしかない！</a:t>
            </a:r>
            <a:r>
              <a:rPr kumimoji="1" lang="ja-JP" altLang="en-US" sz="1600" dirty="0" smtClean="0"/>
              <a:t>　</a:t>
            </a:r>
            <a:endParaRPr kumimoji="1" lang="ja-JP" altLang="en-US" sz="160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185585" y="4932457"/>
            <a:ext cx="177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C00000"/>
                </a:solidFill>
              </a:rPr>
              <a:t>大系列が伸びても</a:t>
            </a:r>
            <a:endParaRPr kumimoji="1" lang="en-US" altLang="ja-JP" sz="1600" dirty="0" smtClean="0">
              <a:solidFill>
                <a:srgbClr val="C00000"/>
              </a:solidFill>
            </a:endParaRPr>
          </a:p>
          <a:p>
            <a:r>
              <a:rPr lang="ja-JP" altLang="en-US" sz="1600" dirty="0">
                <a:solidFill>
                  <a:srgbClr val="C00000"/>
                </a:solidFill>
              </a:rPr>
              <a:t>収入</a:t>
            </a:r>
            <a:r>
              <a:rPr lang="ja-JP" altLang="en-US" sz="1600" dirty="0" smtClean="0">
                <a:solidFill>
                  <a:srgbClr val="C00000"/>
                </a:solidFill>
              </a:rPr>
              <a:t>は増えない！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7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 animBg="1"/>
      <p:bldP spid="20" grpId="0" animBg="1"/>
      <p:bldP spid="21" grpId="0"/>
      <p:bldP spid="44" grpId="0"/>
      <p:bldP spid="111" grpId="0"/>
      <p:bldP spid="45" grpId="0"/>
      <p:bldP spid="113" grpId="0"/>
      <p:bldP spid="46" grpId="0"/>
      <p:bldP spid="115" grpId="0"/>
      <p:bldP spid="47" grpId="0"/>
      <p:bldP spid="48" grpId="0"/>
      <p:bldP spid="83" grpId="0"/>
      <p:bldP spid="125" grpId="0" animBg="1"/>
      <p:bldP spid="84" grpId="0"/>
      <p:bldP spid="131" grpId="0" animBg="1"/>
      <p:bldP spid="132" grpId="0" animBg="1"/>
      <p:bldP spid="137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3" y="4653135"/>
            <a:ext cx="884000" cy="17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11560" y="1886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/>
              <a:t>ブレークアウェイとバイナリー</a:t>
            </a:r>
            <a:endParaRPr kumimoji="1" lang="ja-JP" altLang="en-US" sz="2800" b="1" dirty="0"/>
          </a:p>
        </p:txBody>
      </p:sp>
      <p:sp>
        <p:nvSpPr>
          <p:cNvPr id="52" name="テキスト ボックス 2"/>
          <p:cNvSpPr txBox="1"/>
          <p:nvPr/>
        </p:nvSpPr>
        <p:spPr>
          <a:xfrm>
            <a:off x="1540991" y="692696"/>
            <a:ext cx="1695450" cy="3143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>
                <a:effectLst/>
                <a:ea typeface="HGSｺﾞｼｯｸM"/>
                <a:cs typeface="Times New Roman"/>
              </a:rPr>
              <a:t>ブレイクアウェイ</a:t>
            </a:r>
            <a:endParaRPr lang="ja-JP" sz="1050" kern="100">
              <a:effectLst/>
              <a:ea typeface="ＭＳ 明朝"/>
              <a:cs typeface="Times New Roman"/>
            </a:endParaRPr>
          </a:p>
        </p:txBody>
      </p:sp>
      <p:pic>
        <p:nvPicPr>
          <p:cNvPr id="53" name="図 52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44" y="1772816"/>
            <a:ext cx="2464644" cy="1838920"/>
          </a:xfrm>
          <a:prstGeom prst="rect">
            <a:avLst/>
          </a:prstGeom>
        </p:spPr>
      </p:pic>
      <p:pic>
        <p:nvPicPr>
          <p:cNvPr id="8" name="図 7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6" y="2027560"/>
            <a:ext cx="342900" cy="447675"/>
          </a:xfrm>
          <a:prstGeom prst="rect">
            <a:avLst/>
          </a:prstGeom>
        </p:spPr>
      </p:pic>
      <p:pic>
        <p:nvPicPr>
          <p:cNvPr id="9" name="図 8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2" y="1955343"/>
            <a:ext cx="847725" cy="704850"/>
          </a:xfrm>
          <a:prstGeom prst="rect">
            <a:avLst/>
          </a:prstGeom>
        </p:spPr>
      </p:pic>
      <p:pic>
        <p:nvPicPr>
          <p:cNvPr id="10" name="図 9"/>
          <p:cNvPicPr preferRelativeResize="0"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3" y="2819648"/>
            <a:ext cx="847725" cy="704850"/>
          </a:xfrm>
          <a:prstGeom prst="rect">
            <a:avLst/>
          </a:prstGeom>
        </p:spPr>
      </p:pic>
      <p:pic>
        <p:nvPicPr>
          <p:cNvPr id="12" name="図 11"/>
          <p:cNvPicPr preferRelativeResize="0"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44" y="3364780"/>
            <a:ext cx="800100" cy="790575"/>
          </a:xfrm>
          <a:prstGeom prst="rect">
            <a:avLst/>
          </a:prstGeom>
        </p:spPr>
      </p:pic>
      <p:pic>
        <p:nvPicPr>
          <p:cNvPr id="13" name="図 12"/>
          <p:cNvPicPr preferRelativeResize="0"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28566"/>
            <a:ext cx="872456" cy="723900"/>
          </a:xfrm>
          <a:prstGeom prst="rect">
            <a:avLst/>
          </a:prstGeom>
        </p:spPr>
      </p:pic>
      <p:pic>
        <p:nvPicPr>
          <p:cNvPr id="14" name="図 13"/>
          <p:cNvPicPr preferRelativeResize="0"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63" y="3221211"/>
            <a:ext cx="695325" cy="781050"/>
          </a:xfrm>
          <a:prstGeom prst="rect">
            <a:avLst/>
          </a:prstGeom>
        </p:spPr>
      </p:pic>
      <p:pic>
        <p:nvPicPr>
          <p:cNvPr id="15" name="図 14"/>
          <p:cNvPicPr preferRelativeResize="0"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99" y="2712764"/>
            <a:ext cx="742950" cy="695325"/>
          </a:xfrm>
          <a:prstGeom prst="rect">
            <a:avLst/>
          </a:prstGeom>
        </p:spPr>
      </p:pic>
      <p:pic>
        <p:nvPicPr>
          <p:cNvPr id="16" name="図 15"/>
          <p:cNvPicPr preferRelativeResize="0"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31" y="1955552"/>
            <a:ext cx="942975" cy="685800"/>
          </a:xfrm>
          <a:prstGeom prst="rect">
            <a:avLst/>
          </a:prstGeom>
        </p:spPr>
      </p:pic>
      <p:pic>
        <p:nvPicPr>
          <p:cNvPr id="3079" name="Picture 7"/>
          <p:cNvPicPr preferRelativeResize="0"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48" y="2128019"/>
            <a:ext cx="1008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 preferRelativeResize="0"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85" y="2717300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 preferRelativeResize="0">
            <a:picLocks noChangeAspect="1" noChangeArrowheads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38" y="3178769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 preferRelativeResize="0"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79" y="3286432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 preferRelativeResize="0">
            <a:picLocks noChangeAspect="1" noChangeArrowheads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31" y="3160432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 preferRelativeResize="0">
            <a:picLocks noChangeAspect="1" noChangeArrowheads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64" y="2724398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 preferRelativeResize="0">
            <a:picLocks noChangeAspect="1" noChangeArrowheads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64" y="2184063"/>
            <a:ext cx="126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片側の 2 つの角を切り取った四角形 19"/>
          <p:cNvSpPr/>
          <p:nvPr/>
        </p:nvSpPr>
        <p:spPr>
          <a:xfrm>
            <a:off x="348853" y="1702643"/>
            <a:ext cx="4060453" cy="2588617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2308" y="1051695"/>
            <a:ext cx="1543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それだけでは</a:t>
            </a:r>
            <a:endParaRPr kumimoji="1" lang="en-US" altLang="ja-JP" sz="1400" dirty="0" smtClean="0"/>
          </a:p>
          <a:p>
            <a:pPr algn="ctr"/>
            <a:r>
              <a:rPr kumimoji="1" lang="ja-JP" altLang="en-US" sz="1400" dirty="0" smtClean="0"/>
              <a:t>儲からない！</a:t>
            </a:r>
            <a:r>
              <a:rPr kumimoji="1" lang="ja-JP" altLang="en-US" sz="1600" dirty="0" smtClean="0"/>
              <a:t>　</a:t>
            </a:r>
            <a:endParaRPr kumimoji="1" lang="ja-JP" altLang="en-US" sz="1600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611560" y="6093296"/>
            <a:ext cx="105876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611560" y="5877272"/>
            <a:ext cx="105876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60629" y="6381328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260</a:t>
            </a:r>
            <a:r>
              <a:rPr kumimoji="1" lang="ja-JP" altLang="en-US" sz="1600" dirty="0" smtClean="0"/>
              <a:t>万円</a:t>
            </a:r>
            <a:endParaRPr kumimoji="1" lang="ja-JP" altLang="en-US" sz="1600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619301" y="609329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21%</a:t>
            </a:r>
            <a:endParaRPr kumimoji="1" lang="ja-JP" altLang="en-US" sz="1600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600701" y="5805264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6.25</a:t>
            </a:r>
            <a:r>
              <a:rPr kumimoji="1" lang="ja-JP" altLang="en-US" sz="1600" dirty="0" smtClean="0"/>
              <a:t>％</a:t>
            </a:r>
            <a:endParaRPr kumimoji="1" lang="ja-JP" altLang="en-US" sz="1600" dirty="0"/>
          </a:p>
        </p:txBody>
      </p:sp>
      <p:sp>
        <p:nvSpPr>
          <p:cNvPr id="30" name="正方形/長方形 29"/>
          <p:cNvSpPr/>
          <p:nvPr/>
        </p:nvSpPr>
        <p:spPr>
          <a:xfrm>
            <a:off x="734259" y="4653136"/>
            <a:ext cx="841367" cy="12241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21396" y="5419962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会社が</a:t>
            </a:r>
            <a:r>
              <a:rPr lang="ja-JP" altLang="en-US" sz="1600" dirty="0" smtClean="0"/>
              <a:t>全部持っていく</a:t>
            </a:r>
            <a:endParaRPr kumimoji="1" lang="ja-JP" altLang="en-US" sz="1600" dirty="0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60" y="4797152"/>
            <a:ext cx="901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星 16 31"/>
          <p:cNvSpPr/>
          <p:nvPr/>
        </p:nvSpPr>
        <p:spPr>
          <a:xfrm>
            <a:off x="1843519" y="4625376"/>
            <a:ext cx="1551970" cy="597551"/>
          </a:xfrm>
          <a:prstGeom prst="star16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4" y="1772816"/>
            <a:ext cx="2109532" cy="24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66" y="2819648"/>
            <a:ext cx="864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63" y="2855248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66" y="3356992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60" y="3375966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18" y="3375966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1" y="3359073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51" y="3887240"/>
            <a:ext cx="108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95860"/>
            <a:ext cx="381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5159226" y="22720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</a:t>
            </a:r>
            <a:endParaRPr kumimoji="1" lang="ja-JP" altLang="en-US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6257292" y="23088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841381" y="115397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13,800</a:t>
            </a:r>
            <a:r>
              <a:rPr kumimoji="1" lang="ja-JP" altLang="en-US" dirty="0" smtClean="0"/>
              <a:t>円</a:t>
            </a:r>
            <a:endParaRPr kumimoji="1" lang="ja-JP" altLang="en-US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846045" y="140933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10,000P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191866" y="422439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r>
              <a:rPr kumimoji="1" lang="ja-JP" altLang="en-US" dirty="0" smtClean="0"/>
              <a:t>万</a:t>
            </a:r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148908" y="39706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ja-JP" altLang="en-US" dirty="0" smtClean="0"/>
              <a:t>万</a:t>
            </a:r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361">
            <a:off x="6610502" y="2038802"/>
            <a:ext cx="546100" cy="115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テキスト ボックス 46"/>
          <p:cNvSpPr txBox="1"/>
          <p:nvPr/>
        </p:nvSpPr>
        <p:spPr>
          <a:xfrm>
            <a:off x="7178290" y="24919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10%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092919" y="159492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3,000</a:t>
            </a:r>
            <a:r>
              <a:rPr kumimoji="1" lang="ja-JP" altLang="en-US" dirty="0" smtClean="0"/>
              <a:t>円</a:t>
            </a:r>
            <a:endParaRPr kumimoji="1" lang="ja-JP" altLang="en-US" dirty="0"/>
          </a:p>
        </p:txBody>
      </p:sp>
      <p:cxnSp>
        <p:nvCxnSpPr>
          <p:cNvPr id="75" name="直線矢印コネクタ 74"/>
          <p:cNvCxnSpPr/>
          <p:nvPr/>
        </p:nvCxnSpPr>
        <p:spPr>
          <a:xfrm flipH="1">
            <a:off x="5004048" y="4625376"/>
            <a:ext cx="386060" cy="104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図 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46" y="2557884"/>
            <a:ext cx="586746" cy="240566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7160508" y="20667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40%</a:t>
            </a:r>
            <a:endParaRPr kumimoji="1" lang="ja-JP" altLang="en-US" dirty="0"/>
          </a:p>
        </p:txBody>
      </p:sp>
      <p:sp>
        <p:nvSpPr>
          <p:cNvPr id="125" name="星 16 124"/>
          <p:cNvSpPr/>
          <p:nvPr/>
        </p:nvSpPr>
        <p:spPr>
          <a:xfrm>
            <a:off x="7052769" y="1916832"/>
            <a:ext cx="798931" cy="652563"/>
          </a:xfrm>
          <a:prstGeom prst="star16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6" name="図 1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0" y="1676266"/>
            <a:ext cx="586746" cy="240566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6069481" y="118877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12,000</a:t>
            </a:r>
            <a:r>
              <a:rPr kumimoji="1" lang="ja-JP" altLang="en-US" dirty="0" smtClean="0">
                <a:solidFill>
                  <a:srgbClr val="C00000"/>
                </a:solidFill>
              </a:rPr>
              <a:t>円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31" y="4543004"/>
            <a:ext cx="1886290" cy="190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テキスト ボックス 4"/>
          <p:cNvSpPr txBox="1"/>
          <p:nvPr/>
        </p:nvSpPr>
        <p:spPr>
          <a:xfrm>
            <a:off x="5401791" y="692696"/>
            <a:ext cx="1114425" cy="31432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Century"/>
                <a:ea typeface="HGSｺﾞｼｯｸM"/>
                <a:cs typeface="Times New Roman"/>
              </a:rPr>
              <a:t>バイナリー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32" name="星 16 131"/>
          <p:cNvSpPr/>
          <p:nvPr/>
        </p:nvSpPr>
        <p:spPr>
          <a:xfrm>
            <a:off x="4206135" y="5675765"/>
            <a:ext cx="1551970" cy="597551"/>
          </a:xfrm>
          <a:prstGeom prst="star16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3" name="Picture 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39296"/>
            <a:ext cx="901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テキスト ボックス 133"/>
          <p:cNvSpPr txBox="1"/>
          <p:nvPr/>
        </p:nvSpPr>
        <p:spPr>
          <a:xfrm>
            <a:off x="1578496" y="5157192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72.75</a:t>
            </a:r>
            <a:r>
              <a:rPr kumimoji="1" lang="ja-JP" altLang="en-US" sz="1600" dirty="0" smtClean="0"/>
              <a:t>％</a:t>
            </a:r>
            <a:endParaRPr kumimoji="1" lang="ja-JP" altLang="en-US" sz="1600" dirty="0"/>
          </a:p>
        </p:txBody>
      </p:sp>
      <p:cxnSp>
        <p:nvCxnSpPr>
          <p:cNvPr id="86" name="直線矢印コネクタ 85"/>
          <p:cNvCxnSpPr/>
          <p:nvPr/>
        </p:nvCxnSpPr>
        <p:spPr>
          <a:xfrm>
            <a:off x="2029901" y="1051695"/>
            <a:ext cx="0" cy="50640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テキスト ボックス 136"/>
          <p:cNvSpPr txBox="1"/>
          <p:nvPr/>
        </p:nvSpPr>
        <p:spPr>
          <a:xfrm>
            <a:off x="1948165" y="1135621"/>
            <a:ext cx="1989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C00000"/>
                </a:solidFill>
              </a:rPr>
              <a:t>買わせるしかない！</a:t>
            </a:r>
            <a:r>
              <a:rPr kumimoji="1" lang="ja-JP" altLang="en-US" sz="1600" dirty="0" smtClean="0"/>
              <a:t>　</a:t>
            </a:r>
            <a:endParaRPr kumimoji="1" lang="ja-JP" altLang="en-US" sz="160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185585" y="4932457"/>
            <a:ext cx="177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C00000"/>
                </a:solidFill>
              </a:rPr>
              <a:t>大系列が伸びても</a:t>
            </a:r>
            <a:endParaRPr kumimoji="1" lang="en-US" altLang="ja-JP" sz="1600" dirty="0" smtClean="0">
              <a:solidFill>
                <a:srgbClr val="C00000"/>
              </a:solidFill>
            </a:endParaRPr>
          </a:p>
          <a:p>
            <a:r>
              <a:rPr lang="ja-JP" altLang="en-US" sz="1600" dirty="0">
                <a:solidFill>
                  <a:srgbClr val="C00000"/>
                </a:solidFill>
              </a:rPr>
              <a:t>収入</a:t>
            </a:r>
            <a:r>
              <a:rPr lang="ja-JP" altLang="en-US" sz="1600" dirty="0" smtClean="0">
                <a:solidFill>
                  <a:srgbClr val="C00000"/>
                </a:solidFill>
              </a:rPr>
              <a:t>は増えない！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9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 animBg="1"/>
      <p:bldP spid="20" grpId="0" animBg="1"/>
      <p:bldP spid="21" grpId="0"/>
      <p:bldP spid="29" grpId="0"/>
      <p:bldP spid="91" grpId="0"/>
      <p:bldP spid="92" grpId="0"/>
      <p:bldP spid="30" grpId="0" animBg="1"/>
      <p:bldP spid="31" grpId="0"/>
      <p:bldP spid="32" grpId="0" animBg="1"/>
      <p:bldP spid="44" grpId="0"/>
      <p:bldP spid="111" grpId="0"/>
      <p:bldP spid="45" grpId="0"/>
      <p:bldP spid="113" grpId="0"/>
      <p:bldP spid="46" grpId="0"/>
      <p:bldP spid="115" grpId="0"/>
      <p:bldP spid="47" grpId="0"/>
      <p:bldP spid="48" grpId="0"/>
      <p:bldP spid="83" grpId="0"/>
      <p:bldP spid="125" grpId="0" animBg="1"/>
      <p:bldP spid="84" grpId="0"/>
      <p:bldP spid="131" grpId="0" animBg="1"/>
      <p:bldP spid="132" grpId="0" animBg="1"/>
      <p:bldP spid="134" grpId="0"/>
      <p:bldP spid="137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594664"/>
            <a:ext cx="2578687" cy="332815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67" y="1596429"/>
            <a:ext cx="2553282" cy="326464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1560" y="1886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ユニオンプラス　マーケティングプラン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84" y="4941360"/>
            <a:ext cx="3585056" cy="17280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843808" y="83671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kumimoji="1" lang="ja-JP" altLang="en-US" sz="20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％バイナリー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21" y="2284752"/>
            <a:ext cx="1117855" cy="133380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3557" y="2284752"/>
            <a:ext cx="1054340" cy="13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11560" y="1886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/>
              <a:t>キャッシュフロー・クワドラント</a:t>
            </a:r>
            <a:endParaRPr kumimoji="1" lang="ja-JP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659533"/>
            <a:ext cx="4510087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36" y="2132856"/>
            <a:ext cx="1409700" cy="36290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1409700" cy="3629025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64" y="2214799"/>
            <a:ext cx="1191116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52" y="4122887"/>
            <a:ext cx="1264140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23" y="5238887"/>
            <a:ext cx="1066063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461" y="2237661"/>
            <a:ext cx="1314890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00" y="3462795"/>
            <a:ext cx="1176009" cy="34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51" y="5251203"/>
            <a:ext cx="81491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73" y="4122887"/>
            <a:ext cx="972662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32" y="3353661"/>
            <a:ext cx="1296000" cy="52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5496" y="3068960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2"/>
                </a:solidFill>
              </a:rPr>
              <a:t>稼げない</a:t>
            </a:r>
            <a:endParaRPr kumimoji="1" lang="en-US" altLang="ja-JP" dirty="0" smtClean="0">
              <a:solidFill>
                <a:schemeClr val="accent2"/>
              </a:solidFill>
            </a:endParaRPr>
          </a:p>
          <a:p>
            <a:r>
              <a:rPr kumimoji="1" lang="ja-JP" altLang="en-US" dirty="0" smtClean="0">
                <a:solidFill>
                  <a:schemeClr val="accent2"/>
                </a:solidFill>
              </a:rPr>
              <a:t>平均年収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420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万円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68666" y="17950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87%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38688" y="5824488"/>
            <a:ext cx="6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11</a:t>
            </a:r>
            <a:r>
              <a:rPr kumimoji="1" lang="en-US" altLang="ja-JP" dirty="0" smtClean="0"/>
              <a:t>%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496" y="5530006"/>
            <a:ext cx="257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2"/>
                </a:solidFill>
              </a:rPr>
              <a:t>3</a:t>
            </a:r>
            <a:r>
              <a:rPr lang="ja-JP" altLang="en-US" dirty="0" smtClean="0">
                <a:solidFill>
                  <a:schemeClr val="accent2"/>
                </a:solidFill>
              </a:rPr>
              <a:t>年以内にで</a:t>
            </a:r>
            <a:r>
              <a:rPr lang="en-US" altLang="ja-JP" dirty="0">
                <a:solidFill>
                  <a:schemeClr val="accent2"/>
                </a:solidFill>
              </a:rPr>
              <a:t>6</a:t>
            </a:r>
            <a:r>
              <a:rPr lang="ja-JP" altLang="en-US" dirty="0">
                <a:solidFill>
                  <a:schemeClr val="accent2"/>
                </a:solidFill>
              </a:rPr>
              <a:t>割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lang="en-US" altLang="ja-JP" dirty="0" smtClean="0">
                <a:solidFill>
                  <a:schemeClr val="accent2"/>
                </a:solidFill>
              </a:rPr>
              <a:t>10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年で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9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割が倒産</a:t>
            </a:r>
            <a:endParaRPr kumimoji="1" lang="en-US" altLang="ja-JP" dirty="0" smtClean="0">
              <a:solidFill>
                <a:schemeClr val="accent2"/>
              </a:solidFill>
            </a:endParaRPr>
          </a:p>
          <a:p>
            <a:r>
              <a:rPr kumimoji="1" lang="ja-JP" altLang="en-US" dirty="0" smtClean="0">
                <a:solidFill>
                  <a:schemeClr val="accent2"/>
                </a:solidFill>
              </a:rPr>
              <a:t>失敗すると損失が大きい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88224" y="170080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不動産、特許</a:t>
            </a:r>
            <a:r>
              <a:rPr lang="ja-JP" altLang="en-US" dirty="0" smtClean="0"/>
              <a:t>、印税、</a:t>
            </a:r>
            <a:endParaRPr lang="en-US" altLang="ja-JP" dirty="0" smtClean="0"/>
          </a:p>
          <a:p>
            <a:r>
              <a:rPr lang="ja-JP" altLang="en-US" dirty="0"/>
              <a:t>ネットワークビジネス</a:t>
            </a:r>
            <a:endParaRPr lang="en-US" altLang="ja-JP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88024" y="2164358"/>
            <a:ext cx="196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D4125C"/>
                </a:solidFill>
              </a:rPr>
              <a:t>ネットワークビジネス</a:t>
            </a:r>
            <a:endParaRPr kumimoji="1" lang="en-US" altLang="ja-JP" sz="1600" b="1" dirty="0" smtClean="0">
              <a:solidFill>
                <a:srgbClr val="D4125C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576583" y="4077072"/>
            <a:ext cx="178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・株式</a:t>
            </a:r>
            <a:r>
              <a:rPr lang="ja-JP" altLang="en-US" sz="1600" dirty="0" smtClean="0"/>
              <a:t>投資</a:t>
            </a:r>
            <a:r>
              <a:rPr lang="ja-JP" altLang="en-US" sz="1600" dirty="0"/>
              <a:t>・ＦＸ・</a:t>
            </a:r>
            <a:r>
              <a:rPr lang="ja-JP" altLang="en-US" sz="1600" dirty="0" smtClean="0"/>
              <a:t>金</a:t>
            </a:r>
            <a:endParaRPr lang="en-US" altLang="ja-JP" sz="1600" dirty="0" smtClean="0"/>
          </a:p>
          <a:p>
            <a:r>
              <a:rPr lang="ja-JP" altLang="en-US" sz="1600" dirty="0"/>
              <a:t>・投資信託・債券</a:t>
            </a:r>
            <a:endParaRPr lang="en-US" altLang="ja-JP" sz="1600" dirty="0"/>
          </a:p>
          <a:p>
            <a:r>
              <a:rPr lang="ja-JP" altLang="en-US" sz="1600" dirty="0" smtClean="0"/>
              <a:t>・不動産</a:t>
            </a:r>
            <a:r>
              <a:rPr lang="ja-JP" altLang="en-US" sz="1600" dirty="0"/>
              <a:t>投資</a:t>
            </a:r>
            <a:endParaRPr kumimoji="1" lang="en-US" altLang="ja-JP" sz="16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96" y="1619508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すぐ</a:t>
            </a:r>
            <a:r>
              <a:rPr lang="ja-JP" altLang="en-US" dirty="0"/>
              <a:t>に実収入に</a:t>
            </a:r>
            <a:r>
              <a:rPr lang="ja-JP" altLang="en-US" dirty="0" smtClean="0"/>
              <a:t>なる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704" y="2204864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tx2">
                    <a:lumMod val="75000"/>
                  </a:schemeClr>
                </a:solidFill>
              </a:rPr>
              <a:t>健康診断、有給、産休</a:t>
            </a:r>
            <a:r>
              <a:rPr lang="zh-TW" altLang="en-US" sz="1400" b="1" dirty="0" smtClean="0">
                <a:solidFill>
                  <a:schemeClr val="tx2">
                    <a:lumMod val="75000"/>
                  </a:schemeClr>
                </a:solidFill>
              </a:rPr>
              <a:t>、</a:t>
            </a:r>
            <a:endParaRPr lang="en-US" altLang="zh-TW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TW" altLang="en-US" sz="1400" b="1" dirty="0" smtClean="0">
                <a:solidFill>
                  <a:schemeClr val="tx2">
                    <a:lumMod val="75000"/>
                  </a:schemeClr>
                </a:solidFill>
              </a:rPr>
              <a:t>皆勤</a:t>
            </a:r>
            <a:r>
              <a:rPr lang="zh-TW" altLang="en-US" sz="1400" b="1" dirty="0">
                <a:solidFill>
                  <a:schemeClr val="tx2">
                    <a:lumMod val="75000"/>
                  </a:schemeClr>
                </a:solidFill>
              </a:rPr>
              <a:t>手当、交通費、失業保険</a:t>
            </a:r>
            <a:endParaRPr kumimoji="1" lang="ja-JP" alt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350" y="1899716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福利</a:t>
            </a:r>
            <a:r>
              <a:rPr kumimoji="1" lang="ja-JP" altLang="en-US" dirty="0"/>
              <a:t>厚生</a:t>
            </a:r>
            <a:r>
              <a:rPr kumimoji="1" lang="ja-JP" altLang="en-US" dirty="0" smtClean="0"/>
              <a:t>がある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350" y="2642582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お金の計算がいらない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5496" y="3933056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収入の上限がない</a:t>
            </a:r>
            <a:endParaRPr lang="en-US" altLang="ja-JP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878" y="4267862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時間が自由になる</a:t>
            </a:r>
            <a:endParaRPr lang="en-US" altLang="ja-JP" dirty="0" smtClean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1869" y="5160674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2"/>
                </a:solidFill>
              </a:rPr>
              <a:t>福利</a:t>
            </a:r>
            <a:r>
              <a:rPr kumimoji="1" lang="ja-JP" altLang="en-US" dirty="0">
                <a:solidFill>
                  <a:schemeClr val="accent2"/>
                </a:solidFill>
              </a:rPr>
              <a:t>厚生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がない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869" y="4823410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2"/>
                </a:solidFill>
              </a:rPr>
              <a:t>流行ると忙しくなる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35457" y="2305879"/>
            <a:ext cx="2536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働けなくなっても収入が続く</a:t>
            </a:r>
            <a:endParaRPr lang="en-US" altLang="ja-JP" sz="1600" dirty="0" smtClean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620101" y="2780928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時間と労力がかかる</a:t>
            </a:r>
            <a:endParaRPr lang="en-US" altLang="ja-JP" dirty="0" smtClean="0">
              <a:solidFill>
                <a:schemeClr val="accent2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635457" y="306896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お金がかかる</a:t>
            </a:r>
            <a:endParaRPr lang="en-US" altLang="ja-JP" dirty="0" smtClean="0">
              <a:solidFill>
                <a:schemeClr val="accent2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635457" y="3356992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成功者が少ない</a:t>
            </a:r>
            <a:endParaRPr lang="en-US" altLang="ja-JP" dirty="0" smtClean="0">
              <a:solidFill>
                <a:schemeClr val="accent2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620101" y="5795972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リスクは計り知れない</a:t>
            </a:r>
            <a:endParaRPr lang="en-US" altLang="ja-JP" dirty="0" smtClean="0">
              <a:solidFill>
                <a:schemeClr val="accent2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576583" y="5469801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大きな資金が必要</a:t>
            </a:r>
            <a:endParaRPr lang="en-US" altLang="ja-JP" dirty="0" smtClean="0">
              <a:solidFill>
                <a:schemeClr val="accent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80607" y="90872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労働収入</a:t>
            </a:r>
            <a:endParaRPr kumimoji="1" lang="ja-JP" altLang="en-US" sz="280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932040" y="90872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権利収入</a:t>
            </a:r>
            <a:endParaRPr kumimoji="1" lang="ja-JP" altLang="en-US" sz="28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436096" y="180357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%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304020" y="4056319"/>
            <a:ext cx="196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D4125C"/>
                </a:solidFill>
              </a:rPr>
              <a:t>ネットワークビジネス</a:t>
            </a:r>
            <a:endParaRPr kumimoji="1" lang="en-US" altLang="ja-JP" sz="1600" b="1" dirty="0" smtClean="0">
              <a:solidFill>
                <a:srgbClr val="D4125C"/>
              </a:solidFill>
            </a:endParaRPr>
          </a:p>
        </p:txBody>
      </p:sp>
      <p:cxnSp>
        <p:nvCxnSpPr>
          <p:cNvPr id="11" name="直線矢印コネクタ 10"/>
          <p:cNvCxnSpPr>
            <a:stCxn id="46" idx="3"/>
          </p:cNvCxnSpPr>
          <p:nvPr/>
        </p:nvCxnSpPr>
        <p:spPr>
          <a:xfrm flipV="1">
            <a:off x="4269623" y="2496244"/>
            <a:ext cx="805459" cy="17293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6588224" y="4859868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収益が大きい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7415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7" grpId="0"/>
      <p:bldP spid="28" grpId="0"/>
      <p:bldP spid="29" grpId="0"/>
      <p:bldP spid="30" grpId="0"/>
      <p:bldP spid="31" grpId="0"/>
      <p:bldP spid="3" grpId="0"/>
      <p:bldP spid="4" grpId="0"/>
      <p:bldP spid="25" grpId="0"/>
      <p:bldP spid="26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9" grpId="0"/>
      <p:bldP spid="44" grpId="0"/>
      <p:bldP spid="45" grpId="0"/>
      <p:bldP spid="46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1" name="タイトル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993063" cy="576262"/>
          </a:xfrm>
        </p:spPr>
        <p:txBody>
          <a:bodyPr/>
          <a:lstStyle/>
          <a:p>
            <a:pPr eaLnBrk="1" hangingPunct="1"/>
            <a:r>
              <a:rPr lang="ja-JP" altLang="en-US" sz="2800" b="1" dirty="0" smtClean="0"/>
              <a:t>プラン比較</a:t>
            </a:r>
            <a:endParaRPr lang="ja-JP" altLang="en-US" sz="2800" b="1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440390"/>
              </p:ext>
            </p:extLst>
          </p:nvPr>
        </p:nvGraphicFramePr>
        <p:xfrm>
          <a:off x="323528" y="728699"/>
          <a:ext cx="8496944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82"/>
                <a:gridCol w="1161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/>
              </a:tblGrid>
              <a:tr h="376046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登録料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リピート商品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送料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毎月の費用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570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kumimoji="1" lang="en-US" altLang="ja-JP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2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9208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771800" y="1492231"/>
            <a:ext cx="3452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13,800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税込</a:t>
            </a: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)10000P</a:t>
            </a:r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3073" y="1425217"/>
            <a:ext cx="1245854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クレジットカード</a:t>
            </a:r>
            <a:endParaRPr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>
              <a:lnSpc>
                <a:spcPts val="2100"/>
              </a:lnSpc>
            </a:pP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3,000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2420888"/>
            <a:ext cx="1144864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口座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振替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4,500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10677" y="22106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無料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79" y="1263340"/>
            <a:ext cx="314271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43" y="2034172"/>
            <a:ext cx="647207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63" y="2945811"/>
            <a:ext cx="756000" cy="53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7307552" y="1776492"/>
            <a:ext cx="1549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ja-JP" sz="1400" b="1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400" b="1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税込）</a:t>
            </a:r>
            <a:endParaRPr lang="en-US" altLang="ja-JP" sz="1400" dirty="0" smtClean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>
              <a:lnSpc>
                <a:spcPts val="2400"/>
              </a:lnSpc>
            </a:pPr>
            <a:r>
              <a:rPr lang="en-US" altLang="ja-JP" sz="24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13,800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endParaRPr lang="en-US" altLang="ja-JP" sz="2400" dirty="0" smtClean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ts val="2400"/>
              </a:lnSpc>
            </a:pPr>
            <a:r>
              <a:rPr lang="ja-JP" altLang="en-US" sz="1400" b="1" dirty="0" smtClean="0">
                <a:solidFill>
                  <a:srgbClr val="C00000"/>
                </a:solidFill>
                <a:latin typeface="+mn-ea"/>
                <a:ea typeface="+mn-ea"/>
              </a:rPr>
              <a:t>ポッキリ</a:t>
            </a:r>
            <a:r>
              <a:rPr lang="ja-JP" altLang="en-US" sz="3200" b="1" dirty="0" smtClean="0">
                <a:solidFill>
                  <a:srgbClr val="C00000"/>
                </a:solidFill>
                <a:latin typeface="+mn-ea"/>
                <a:ea typeface="+mn-ea"/>
              </a:rPr>
              <a:t>　</a:t>
            </a:r>
            <a:r>
              <a:rPr lang="ja-JP" altLang="en-US" sz="3200" b="1" dirty="0">
                <a:solidFill>
                  <a:srgbClr val="C00000"/>
                </a:solidFill>
                <a:latin typeface="+mn-ea"/>
                <a:ea typeface="+mn-ea"/>
              </a:rPr>
              <a:t>　</a:t>
            </a:r>
            <a:r>
              <a:rPr lang="ja-JP" altLang="en-US" sz="3200" b="1" dirty="0" smtClean="0">
                <a:solidFill>
                  <a:srgbClr val="C00000"/>
                </a:solidFill>
                <a:latin typeface="+mn-ea"/>
                <a:ea typeface="+mn-ea"/>
              </a:rPr>
              <a:t>　　　　　　　　</a:t>
            </a:r>
            <a:endParaRPr lang="en-US" altLang="ja-JP" sz="2400" b="1" dirty="0">
              <a:latin typeface="+mn-ea"/>
              <a:ea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9275" y="1361811"/>
            <a:ext cx="402674" cy="18909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スタンダードプラン</a:t>
            </a:r>
            <a:endParaRPr kumimoji="1" lang="ja-JP" altLang="en-US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90610" y="1195939"/>
            <a:ext cx="169309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シードマイスター</a:t>
            </a:r>
            <a:endParaRPr kumimoji="1" lang="ja-JP" altLang="en-US" dirty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44008" y="1195939"/>
            <a:ext cx="199926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希望小売価格</a:t>
            </a:r>
            <a:r>
              <a:rPr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17,280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771800" y="1958449"/>
            <a:ext cx="197201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ネイチャーバランス</a:t>
            </a:r>
            <a:endParaRPr kumimoji="1" lang="ja-JP" altLang="en-US" dirty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644008" y="1958449"/>
            <a:ext cx="199926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希望小売価格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17,280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771800" y="2792155"/>
            <a:ext cx="173477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化粧品</a:t>
            </a:r>
            <a:r>
              <a:rPr kumimoji="1" lang="en-US" altLang="ja-JP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kumimoji="1" lang="ja-JP" altLang="en-US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点セット</a:t>
            </a:r>
            <a:endParaRPr kumimoji="1" lang="ja-JP" altLang="en-US" dirty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644007" y="2792154"/>
            <a:ext cx="199926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希望小売価格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17,280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3" name="表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94372"/>
              </p:ext>
            </p:extLst>
          </p:nvPr>
        </p:nvGraphicFramePr>
        <p:xfrm>
          <a:off x="323528" y="3717032"/>
          <a:ext cx="8496945" cy="278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25"/>
                <a:gridCol w="1160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9"/>
              </a:tblGrid>
              <a:tr h="391734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登録料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リピート商品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送料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毎月の費用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676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kumimoji="1" lang="en-US" altLang="ja-JP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47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830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正方形/長方形 43"/>
          <p:cNvSpPr/>
          <p:nvPr/>
        </p:nvSpPr>
        <p:spPr>
          <a:xfrm>
            <a:off x="2789735" y="4479200"/>
            <a:ext cx="3278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7,800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税込</a:t>
            </a: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5000P</a:t>
            </a:r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88224" y="505401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無料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285851" y="4525367"/>
            <a:ext cx="1549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ja-JP" sz="1400" b="1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400" b="1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税込</a:t>
            </a:r>
            <a:r>
              <a:rPr lang="ja-JP" altLang="en-US" sz="1400" b="1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lang="en-US" altLang="ja-JP" sz="2400" dirty="0" smtClean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ts val="2400"/>
              </a:lnSpc>
            </a:pPr>
            <a:r>
              <a:rPr lang="en-US" altLang="ja-JP" sz="24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7,800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ja-JP" altLang="en-US" sz="3200" b="1" dirty="0" smtClean="0">
                <a:solidFill>
                  <a:srgbClr val="C00000"/>
                </a:solidFill>
                <a:latin typeface="+mn-ea"/>
                <a:ea typeface="+mn-ea"/>
              </a:rPr>
              <a:t>　　</a:t>
            </a:r>
            <a:r>
              <a:rPr lang="ja-JP" altLang="en-US" sz="3200" b="1" dirty="0">
                <a:solidFill>
                  <a:srgbClr val="C00000"/>
                </a:solidFill>
                <a:latin typeface="+mn-ea"/>
                <a:ea typeface="+mn-ea"/>
              </a:rPr>
              <a:t>　</a:t>
            </a:r>
            <a:r>
              <a:rPr lang="ja-JP" altLang="en-US" sz="3200" b="1" dirty="0" smtClean="0">
                <a:solidFill>
                  <a:srgbClr val="C00000"/>
                </a:solidFill>
                <a:latin typeface="+mn-ea"/>
                <a:ea typeface="+mn-ea"/>
              </a:rPr>
              <a:t>　　　　　　　　</a:t>
            </a:r>
            <a:endParaRPr lang="en-US" altLang="ja-JP" sz="2400" b="1" dirty="0">
              <a:latin typeface="+mn-ea"/>
              <a:ea typeface="+mn-ea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99275" y="4661000"/>
            <a:ext cx="402674" cy="12753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ja-JP" altLang="en-US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ライトプラン</a:t>
            </a:r>
            <a:endParaRPr kumimoji="1" lang="ja-JP" altLang="en-US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775123" y="4153892"/>
            <a:ext cx="134524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サプリハーフ</a:t>
            </a:r>
            <a:endParaRPr kumimoji="1" lang="ja-JP" altLang="en-US" dirty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641910" y="4148418"/>
            <a:ext cx="195438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希望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小売</a:t>
            </a:r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価格 </a:t>
            </a:r>
            <a:r>
              <a:rPr kumimoji="1"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8,640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789735" y="5265595"/>
            <a:ext cx="327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7,800</a:t>
            </a:r>
            <a:r>
              <a:rPr lang="ja-JP" altLang="en-US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税込</a:t>
            </a: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000P</a:t>
            </a:r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775123" y="4905257"/>
            <a:ext cx="169469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モイストヴェール</a:t>
            </a:r>
            <a:endParaRPr kumimoji="1" lang="ja-JP" altLang="en-US" dirty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671565" y="4945912"/>
            <a:ext cx="189507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希望小売価格</a:t>
            </a:r>
            <a:r>
              <a:rPr kumimoji="1"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8,640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2771800" y="6093296"/>
            <a:ext cx="3296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7,000</a:t>
            </a:r>
            <a:r>
              <a:rPr lang="ja-JP" altLang="en-US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税込</a:t>
            </a: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4000P</a:t>
            </a:r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775123" y="5760319"/>
            <a:ext cx="152317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ジェル</a:t>
            </a:r>
            <a:r>
              <a:rPr kumimoji="1" lang="en-US" altLang="ja-JP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&amp;</a:t>
            </a:r>
            <a:r>
              <a:rPr kumimoji="1" lang="ja-JP" altLang="en-US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ソープ</a:t>
            </a:r>
            <a:endParaRPr kumimoji="1" lang="ja-JP" altLang="en-US" dirty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5445" y="5777551"/>
            <a:ext cx="189507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希望小売価格</a:t>
            </a:r>
            <a:r>
              <a:rPr kumimoji="1"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8,640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82" y="4164820"/>
            <a:ext cx="532994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76" y="4149080"/>
            <a:ext cx="258812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テキスト ボックス 62"/>
          <p:cNvSpPr txBox="1"/>
          <p:nvPr/>
        </p:nvSpPr>
        <p:spPr>
          <a:xfrm>
            <a:off x="1878479" y="4630768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どちらか</a:t>
            </a:r>
            <a:r>
              <a:rPr kumimoji="1" lang="en-US" altLang="ja-JP" sz="1200" b="1" dirty="0" smtClean="0"/>
              <a:t>1</a:t>
            </a:r>
            <a:r>
              <a:rPr kumimoji="1" lang="ja-JP" altLang="en-US" sz="1200" b="1" dirty="0" smtClean="0"/>
              <a:t>つ</a:t>
            </a:r>
            <a:endParaRPr kumimoji="1" lang="ja-JP" altLang="en-US" sz="1200" b="1" dirty="0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31" y="4988725"/>
            <a:ext cx="247562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75" y="5841336"/>
            <a:ext cx="669375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正方形/長方形 65"/>
          <p:cNvSpPr/>
          <p:nvPr/>
        </p:nvSpPr>
        <p:spPr>
          <a:xfrm>
            <a:off x="2771800" y="2308810"/>
            <a:ext cx="3452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13,800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税込</a:t>
            </a: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)10000P</a:t>
            </a:r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2771800" y="3100898"/>
            <a:ext cx="3452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13,800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税込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10000P</a:t>
            </a:r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33073" y="4360819"/>
            <a:ext cx="1245854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クレジットカード</a:t>
            </a:r>
            <a:endParaRPr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>
              <a:lnSpc>
                <a:spcPts val="2100"/>
              </a:lnSpc>
            </a:pP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83567" y="5423882"/>
            <a:ext cx="114486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口座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振替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,500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343154" y="5693186"/>
            <a:ext cx="154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ja-JP" sz="24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7,000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ja-JP" altLang="en-US" sz="3200" b="1" dirty="0" smtClean="0">
                <a:solidFill>
                  <a:srgbClr val="C00000"/>
                </a:solidFill>
                <a:latin typeface="+mn-ea"/>
                <a:ea typeface="+mn-ea"/>
              </a:rPr>
              <a:t>　　</a:t>
            </a:r>
            <a:r>
              <a:rPr lang="ja-JP" altLang="en-US" sz="3200" b="1" dirty="0">
                <a:solidFill>
                  <a:srgbClr val="C00000"/>
                </a:solidFill>
                <a:latin typeface="+mn-ea"/>
                <a:ea typeface="+mn-ea"/>
              </a:rPr>
              <a:t>　</a:t>
            </a:r>
            <a:r>
              <a:rPr lang="ja-JP" altLang="en-US" sz="3200" b="1" dirty="0" smtClean="0">
                <a:solidFill>
                  <a:srgbClr val="C00000"/>
                </a:solidFill>
                <a:latin typeface="+mn-ea"/>
                <a:ea typeface="+mn-ea"/>
              </a:rPr>
              <a:t>　　　　　　　　</a:t>
            </a:r>
            <a:endParaRPr lang="en-US" altLang="ja-JP" sz="2400" b="1" dirty="0">
              <a:latin typeface="+mn-ea"/>
              <a:ea typeface="+mn-ea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884368" y="521967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691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  <p:bldP spid="5" grpId="0"/>
      <p:bldP spid="7" grpId="0"/>
      <p:bldP spid="8" grpId="0"/>
      <p:bldP spid="12" grpId="0"/>
      <p:bldP spid="24" grpId="0"/>
      <p:bldP spid="2" grpId="0"/>
      <p:bldP spid="3" grpId="0"/>
      <p:bldP spid="36" grpId="0"/>
      <p:bldP spid="38" grpId="0"/>
      <p:bldP spid="39" grpId="0"/>
      <p:bldP spid="41" grpId="0"/>
      <p:bldP spid="42" grpId="0"/>
      <p:bldP spid="44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3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257425"/>
            <a:ext cx="8350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タイトル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993063" cy="576262"/>
          </a:xfrm>
        </p:spPr>
        <p:txBody>
          <a:bodyPr/>
          <a:lstStyle/>
          <a:p>
            <a:r>
              <a:rPr lang="ja-JP" altLang="en-US" sz="2800" b="1" dirty="0"/>
              <a:t>スタンダードプラン　 マーケティング</a:t>
            </a:r>
          </a:p>
        </p:txBody>
      </p:sp>
      <p:sp>
        <p:nvSpPr>
          <p:cNvPr id="22529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5288" y="981075"/>
            <a:ext cx="2630487" cy="495300"/>
          </a:xfrm>
        </p:spPr>
        <p:txBody>
          <a:bodyPr/>
          <a:lstStyle/>
          <a:p>
            <a:pPr eaLnBrk="1" hangingPunct="1"/>
            <a:r>
              <a:rPr lang="ja-JP" altLang="en-US" dirty="0"/>
              <a:t>◆直紹介ボーナス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51400" y="981075"/>
            <a:ext cx="2636838" cy="495300"/>
          </a:xfrm>
        </p:spPr>
        <p:txBody>
          <a:bodyPr/>
          <a:lstStyle/>
          <a:p>
            <a:pPr eaLnBrk="1" hangingPunct="1"/>
            <a:r>
              <a:rPr lang="ja-JP" altLang="en-US" dirty="0"/>
              <a:t>◆新規を</a:t>
            </a:r>
            <a:r>
              <a:rPr lang="en-US" altLang="ja-JP" dirty="0"/>
              <a:t>2</a:t>
            </a:r>
            <a:r>
              <a:rPr lang="ja-JP" altLang="en-US" dirty="0"/>
              <a:t>人獲得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133600"/>
            <a:ext cx="15684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097088"/>
            <a:ext cx="6318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5121275"/>
            <a:ext cx="825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5121275"/>
            <a:ext cx="825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8325" y="3351213"/>
            <a:ext cx="6778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99000" y="4041775"/>
            <a:ext cx="8810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0288" y="4041775"/>
            <a:ext cx="8382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1638" y="1685925"/>
            <a:ext cx="4217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41950" y="3327400"/>
            <a:ext cx="9302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47813" y="4041775"/>
            <a:ext cx="8128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2"/>
          <a:srcRect/>
          <a:stretch>
            <a:fillRect/>
          </a:stretch>
        </p:blipFill>
        <p:spPr>
          <a:xfrm>
            <a:off x="1497013" y="3205163"/>
            <a:ext cx="900112" cy="90011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56" y="3740076"/>
            <a:ext cx="4536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597456"/>
            <a:ext cx="972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2024425"/>
            <a:ext cx="972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63" y="2784656"/>
            <a:ext cx="972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2" y="2419350"/>
            <a:ext cx="981391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タイトル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993063" cy="576262"/>
          </a:xfrm>
        </p:spPr>
        <p:txBody>
          <a:bodyPr/>
          <a:lstStyle/>
          <a:p>
            <a:pPr eaLnBrk="1" hangingPunct="1"/>
            <a:r>
              <a:rPr lang="ja-JP" altLang="en-US" sz="2800" b="1" dirty="0" smtClean="0"/>
              <a:t>スタンダードプラン　 マーケティング</a:t>
            </a:r>
            <a:endParaRPr lang="ja-JP" altLang="en-US" sz="2800" b="1" dirty="0"/>
          </a:p>
        </p:txBody>
      </p:sp>
      <p:sp>
        <p:nvSpPr>
          <p:cNvPr id="2355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5288" y="981075"/>
            <a:ext cx="4044950" cy="495300"/>
          </a:xfrm>
        </p:spPr>
        <p:txBody>
          <a:bodyPr/>
          <a:lstStyle/>
          <a:p>
            <a:pPr eaLnBrk="1" hangingPunct="1"/>
            <a:r>
              <a:rPr lang="ja-JP" altLang="en-US" dirty="0"/>
              <a:t>◆ボーナス取得条件</a:t>
            </a:r>
          </a:p>
        </p:txBody>
      </p:sp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8138" y="3228975"/>
            <a:ext cx="6794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3917950"/>
            <a:ext cx="88106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3917950"/>
            <a:ext cx="8382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205163"/>
            <a:ext cx="9302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050" y="4994275"/>
            <a:ext cx="8874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4995863"/>
            <a:ext cx="885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テキスト プレースホルダー 2"/>
          <p:cNvSpPr txBox="1">
            <a:spLocks/>
          </p:cNvSpPr>
          <p:nvPr/>
        </p:nvSpPr>
        <p:spPr>
          <a:xfrm>
            <a:off x="549275" y="1735138"/>
            <a:ext cx="3044825" cy="495300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dirty="0"/>
              <a:t>左右に</a:t>
            </a:r>
            <a:r>
              <a:rPr lang="en-US" altLang="ja-JP" dirty="0"/>
              <a:t>1</a:t>
            </a:r>
            <a:r>
              <a:rPr lang="ja-JP" altLang="en-US" dirty="0"/>
              <a:t>人ずつリピート</a:t>
            </a:r>
          </a:p>
        </p:txBody>
      </p:sp>
      <p:sp>
        <p:nvSpPr>
          <p:cNvPr id="45" name="テキスト ボックス 44"/>
          <p:cNvSpPr txBox="1">
            <a:spLocks noChangeArrowheads="1"/>
          </p:cNvSpPr>
          <p:nvPr/>
        </p:nvSpPr>
        <p:spPr bwMode="auto">
          <a:xfrm>
            <a:off x="4932363" y="3240088"/>
            <a:ext cx="31686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Calibri" pitchFamily="34" charset="0"/>
              </a:rPr>
              <a:t>ルビー</a:t>
            </a:r>
            <a:endParaRPr lang="en-US" altLang="ja-JP" sz="2400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ja-JP" altLang="en-US" sz="2400" b="1" dirty="0">
                <a:solidFill>
                  <a:srgbClr val="C00000"/>
                </a:solidFill>
                <a:latin typeface="Calibri" pitchFamily="34" charset="0"/>
              </a:rPr>
              <a:t>サファイア</a:t>
            </a:r>
            <a:endParaRPr lang="en-US" altLang="ja-JP" sz="2400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ja-JP" altLang="en-US" sz="2400" b="1" dirty="0">
                <a:solidFill>
                  <a:srgbClr val="C00000"/>
                </a:solidFill>
                <a:latin typeface="Calibri" pitchFamily="34" charset="0"/>
              </a:rPr>
              <a:t>エメラルド</a:t>
            </a:r>
            <a:endParaRPr lang="en-US" altLang="ja-JP" sz="2400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ja-JP" altLang="en-US" sz="2400" b="1" dirty="0">
                <a:solidFill>
                  <a:srgbClr val="C00000"/>
                </a:solidFill>
                <a:latin typeface="Calibri" pitchFamily="34" charset="0"/>
              </a:rPr>
              <a:t>ダイヤモンド</a:t>
            </a:r>
            <a:endParaRPr lang="en-US" altLang="ja-JP" sz="2400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ja-JP" altLang="en-US" sz="2400" b="1" dirty="0">
                <a:solidFill>
                  <a:srgbClr val="C00000"/>
                </a:solidFill>
                <a:latin typeface="Calibri" pitchFamily="34" charset="0"/>
              </a:rPr>
              <a:t>ブルーダイヤモンド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304666" y="1522552"/>
            <a:ext cx="3797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latin typeface="+mn-ea"/>
                <a:ea typeface="+mn-ea"/>
              </a:rPr>
              <a:t>これだけで</a:t>
            </a:r>
            <a:endParaRPr kumimoji="1" lang="en-US" altLang="ja-JP" sz="2000" b="1" dirty="0">
              <a:latin typeface="+mn-ea"/>
              <a:ea typeface="+mn-ea"/>
            </a:endParaRPr>
          </a:p>
          <a:p>
            <a:pPr algn="ctr"/>
            <a:r>
              <a:rPr lang="ja-JP" altLang="en-US" sz="2000" b="1" dirty="0">
                <a:latin typeface="+mn-ea"/>
                <a:ea typeface="+mn-ea"/>
              </a:rPr>
              <a:t>すべてのボーナスを獲得できる！</a:t>
            </a:r>
            <a:endParaRPr kumimoji="1" lang="ja-JP" altLang="en-US" sz="2000" b="1" dirty="0">
              <a:latin typeface="+mn-ea"/>
              <a:ea typeface="+mn-ea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3" y="3755950"/>
            <a:ext cx="4536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75219"/>
            <a:ext cx="972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タイトル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993063" cy="576262"/>
          </a:xfrm>
        </p:spPr>
        <p:txBody>
          <a:bodyPr/>
          <a:lstStyle/>
          <a:p>
            <a:r>
              <a:rPr lang="ja-JP" altLang="en-US" sz="2800" b="1" dirty="0"/>
              <a:t>スタンダードプラン　 マーケティング</a:t>
            </a:r>
          </a:p>
        </p:txBody>
      </p:sp>
      <p:sp>
        <p:nvSpPr>
          <p:cNvPr id="24578" name="テキスト プレースホルダー 2"/>
          <p:cNvSpPr txBox="1">
            <a:spLocks/>
          </p:cNvSpPr>
          <p:nvPr/>
        </p:nvSpPr>
        <p:spPr bwMode="auto">
          <a:xfrm>
            <a:off x="644525" y="981075"/>
            <a:ext cx="2632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ja-JP" altLang="en-US" sz="2400" b="1" dirty="0">
                <a:latin typeface="Calibri" pitchFamily="34" charset="0"/>
              </a:rPr>
              <a:t>◆</a:t>
            </a:r>
            <a:r>
              <a:rPr lang="en-US" altLang="ja-JP" sz="2400" b="1" dirty="0">
                <a:latin typeface="Calibri" pitchFamily="34" charset="0"/>
              </a:rPr>
              <a:t>3</a:t>
            </a:r>
            <a:r>
              <a:rPr lang="ja-JP" altLang="en-US" sz="2400" b="1" dirty="0">
                <a:latin typeface="Calibri" pitchFamily="34" charset="0"/>
              </a:rPr>
              <a:t>：</a:t>
            </a:r>
            <a:r>
              <a:rPr lang="en-US" altLang="ja-JP" sz="2400" b="1" dirty="0">
                <a:latin typeface="Calibri" pitchFamily="34" charset="0"/>
              </a:rPr>
              <a:t>3</a:t>
            </a:r>
            <a:r>
              <a:rPr lang="ja-JP" altLang="en-US" sz="2400" b="1" dirty="0">
                <a:latin typeface="Calibri" pitchFamily="34" charset="0"/>
              </a:rPr>
              <a:t>達成の場合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636963"/>
            <a:ext cx="109537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9688" y="3600450"/>
            <a:ext cx="103505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0400" y="2844800"/>
            <a:ext cx="9667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9363" y="5256213"/>
            <a:ext cx="971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3825" y="5256213"/>
            <a:ext cx="971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3888" y="2052638"/>
            <a:ext cx="1041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4688" y="2012950"/>
            <a:ext cx="156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3363" y="3789363"/>
            <a:ext cx="109537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5450" y="3681413"/>
            <a:ext cx="1036638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2997200"/>
            <a:ext cx="9667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5275" y="5408613"/>
            <a:ext cx="971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9100" y="5408613"/>
            <a:ext cx="971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8775" y="2844800"/>
            <a:ext cx="13366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5463" y="2844800"/>
            <a:ext cx="13747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5534025" y="5732463"/>
            <a:ext cx="285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Calibri" pitchFamily="34" charset="0"/>
              </a:rPr>
              <a:t>スター達成！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24128" y="2492896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リピートほぼ無料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993063" cy="576262"/>
          </a:xfrm>
        </p:spPr>
        <p:txBody>
          <a:bodyPr/>
          <a:lstStyle/>
          <a:p>
            <a:r>
              <a:rPr lang="ja-JP" altLang="en-US" sz="2800" b="1" dirty="0"/>
              <a:t>スタンダードプラン　 マーケティング</a:t>
            </a:r>
          </a:p>
        </p:txBody>
      </p:sp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1295673" y="5781228"/>
            <a:ext cx="65526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latin typeface="Calibri" pitchFamily="34" charset="0"/>
              </a:rPr>
              <a:t>サラリーマン</a:t>
            </a:r>
            <a:r>
              <a:rPr lang="ja-JP" altLang="en-US" sz="2000" b="1" dirty="0" smtClean="0">
                <a:solidFill>
                  <a:srgbClr val="C00000"/>
                </a:solidFill>
                <a:latin typeface="Calibri" pitchFamily="34" charset="0"/>
              </a:rPr>
              <a:t>の副業・</a:t>
            </a:r>
            <a:r>
              <a:rPr lang="ja-JP" altLang="en-US" sz="2000" b="1" dirty="0">
                <a:solidFill>
                  <a:srgbClr val="C00000"/>
                </a:solidFill>
                <a:latin typeface="Calibri" pitchFamily="34" charset="0"/>
              </a:rPr>
              <a:t>アルバイト・アフィリエイト・せどり・</a:t>
            </a:r>
            <a:r>
              <a:rPr lang="en-US" altLang="ja-JP" sz="2000" b="1" dirty="0">
                <a:solidFill>
                  <a:srgbClr val="C00000"/>
                </a:solidFill>
                <a:latin typeface="Calibri" pitchFamily="34" charset="0"/>
              </a:rPr>
              <a:t>FX</a:t>
            </a:r>
            <a:r>
              <a:rPr lang="ja-JP" altLang="en-US" sz="2000" b="1" dirty="0" smtClean="0">
                <a:solidFill>
                  <a:srgbClr val="C00000"/>
                </a:solidFill>
                <a:latin typeface="Calibri" pitchFamily="34" charset="0"/>
              </a:rPr>
              <a:t>等</a:t>
            </a:r>
            <a:endParaRPr lang="en-US" altLang="ja-JP" sz="20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0" y="1744473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SM</a:t>
            </a:r>
            <a:r>
              <a:rPr kumimoji="1" lang="ja-JP" altLang="en-US" dirty="0">
                <a:latin typeface="+mn-ea"/>
                <a:ea typeface="+mn-ea"/>
              </a:rPr>
              <a:t>か</a:t>
            </a:r>
            <a:r>
              <a:rPr kumimoji="1" lang="en-US" altLang="ja-JP" dirty="0" smtClean="0">
                <a:latin typeface="+mn-ea"/>
                <a:ea typeface="+mn-ea"/>
              </a:rPr>
              <a:t>NB</a:t>
            </a:r>
            <a:r>
              <a:rPr lang="ja-JP" altLang="en-US" dirty="0" smtClean="0">
                <a:latin typeface="+mn-ea"/>
                <a:ea typeface="+mn-ea"/>
              </a:rPr>
              <a:t>達成月に</a:t>
            </a:r>
            <a:r>
              <a:rPr kumimoji="1" lang="ja-JP" altLang="en-US" dirty="0" smtClean="0">
                <a:latin typeface="+mn-ea"/>
                <a:ea typeface="+mn-ea"/>
              </a:rPr>
              <a:t>ゲット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13" name="コンテンツ プレースホルダー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1569571"/>
            <a:ext cx="342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086" y="1791821"/>
            <a:ext cx="6953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954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6331"/>
            <a:ext cx="2500131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58" y="2492896"/>
            <a:ext cx="1242763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555776" y="522920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◆</a:t>
            </a:r>
            <a:r>
              <a:rPr lang="ja-JP" altLang="en-US" dirty="0" smtClean="0"/>
              <a:t>月収</a:t>
            </a:r>
            <a:r>
              <a:rPr lang="en-US" altLang="ja-JP" dirty="0" smtClean="0"/>
              <a:t>28,000</a:t>
            </a:r>
            <a:r>
              <a:rPr lang="ja-JP" altLang="en-US" dirty="0" smtClean="0"/>
              <a:t>円</a:t>
            </a:r>
            <a:r>
              <a:rPr lang="ja-JP" altLang="en-US" dirty="0"/>
              <a:t>　</a:t>
            </a:r>
            <a:r>
              <a:rPr lang="ja-JP" altLang="en-US" dirty="0" smtClean="0"/>
              <a:t>年収</a:t>
            </a:r>
            <a:r>
              <a:rPr lang="en-US" altLang="ja-JP" dirty="0" smtClean="0"/>
              <a:t>336,000</a:t>
            </a:r>
            <a:r>
              <a:rPr lang="ja-JP" altLang="en-US" dirty="0" smtClean="0"/>
              <a:t>円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1305049" y="6197242"/>
            <a:ext cx="65526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rgbClr val="C00000"/>
                </a:solidFill>
                <a:latin typeface="Calibri" pitchFamily="34" charset="0"/>
              </a:rPr>
              <a:t>平均副収入</a:t>
            </a:r>
            <a:r>
              <a:rPr lang="en-US" altLang="ja-JP" sz="2000" b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ja-JP" altLang="en-US" sz="2000" b="1" dirty="0" smtClean="0">
                <a:solidFill>
                  <a:srgbClr val="C00000"/>
                </a:solidFill>
                <a:latin typeface="Calibri" pitchFamily="34" charset="0"/>
              </a:rPr>
              <a:t>万円</a:t>
            </a:r>
            <a:endParaRPr lang="en-US" altLang="ja-JP" sz="20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3" grpId="0"/>
      <p:bldP spid="3" grpId="0"/>
      <p:bldP spid="7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993063" cy="576262"/>
          </a:xfrm>
        </p:spPr>
        <p:txBody>
          <a:bodyPr/>
          <a:lstStyle/>
          <a:p>
            <a:r>
              <a:rPr lang="ja-JP" altLang="en-US" sz="2800" b="1" dirty="0"/>
              <a:t>スタンダードプラン　 マーケティング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2349500"/>
            <a:ext cx="25781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0737" y="1196752"/>
            <a:ext cx="7540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2348880"/>
            <a:ext cx="126206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5148262" y="1316038"/>
            <a:ext cx="388823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ja-JP" dirty="0">
                <a:latin typeface="Calibri" pitchFamily="34" charset="0"/>
              </a:rPr>
              <a:t>◆月収</a:t>
            </a:r>
            <a:r>
              <a:rPr lang="en-US" altLang="ja-JP" dirty="0">
                <a:latin typeface="Calibri" pitchFamily="34" charset="0"/>
              </a:rPr>
              <a:t>6</a:t>
            </a:r>
            <a:r>
              <a:rPr lang="ja-JP" altLang="ja-JP" dirty="0">
                <a:latin typeface="Calibri" pitchFamily="34" charset="0"/>
              </a:rPr>
              <a:t>万円　年収</a:t>
            </a:r>
            <a:r>
              <a:rPr lang="en-US" altLang="ja-JP" dirty="0">
                <a:latin typeface="Calibri" pitchFamily="34" charset="0"/>
              </a:rPr>
              <a:t>72</a:t>
            </a:r>
            <a:r>
              <a:rPr lang="ja-JP" altLang="ja-JP" dirty="0">
                <a:latin typeface="Calibri" pitchFamily="34" charset="0"/>
              </a:rPr>
              <a:t>万円</a:t>
            </a:r>
          </a:p>
          <a:p>
            <a:pPr>
              <a:lnSpc>
                <a:spcPct val="200000"/>
              </a:lnSpc>
            </a:pPr>
            <a:r>
              <a:rPr lang="ja-JP" altLang="ja-JP" dirty="0">
                <a:latin typeface="Calibri" pitchFamily="34" charset="0"/>
              </a:rPr>
              <a:t>◆商品購入が楽にできる</a:t>
            </a:r>
          </a:p>
          <a:p>
            <a:pPr>
              <a:lnSpc>
                <a:spcPct val="200000"/>
              </a:lnSpc>
            </a:pPr>
            <a:r>
              <a:rPr lang="ja-JP" altLang="ja-JP" dirty="0">
                <a:latin typeface="Calibri" pitchFamily="34" charset="0"/>
              </a:rPr>
              <a:t>◆家族でサプリを飲める</a:t>
            </a:r>
            <a:endParaRPr lang="en-US" altLang="ja-JP" dirty="0">
              <a:latin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ja-JP" altLang="ja-JP" dirty="0">
                <a:latin typeface="Calibri" pitchFamily="34" charset="0"/>
              </a:rPr>
              <a:t>◆旅行に行ける</a:t>
            </a:r>
            <a:endParaRPr lang="en-US" altLang="ja-JP" dirty="0">
              <a:latin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ja-JP" altLang="ja-JP" dirty="0">
                <a:latin typeface="Calibri" pitchFamily="34" charset="0"/>
              </a:rPr>
              <a:t>◆親孝行ができる</a:t>
            </a:r>
          </a:p>
          <a:p>
            <a:pPr>
              <a:lnSpc>
                <a:spcPct val="200000"/>
              </a:lnSpc>
            </a:pPr>
            <a:r>
              <a:rPr lang="ja-JP" altLang="ja-JP" dirty="0">
                <a:latin typeface="Calibri" pitchFamily="34" charset="0"/>
              </a:rPr>
              <a:t>◆貯金ができる</a:t>
            </a:r>
          </a:p>
          <a:p>
            <a:pPr>
              <a:lnSpc>
                <a:spcPct val="200000"/>
              </a:lnSpc>
            </a:pPr>
            <a:r>
              <a:rPr lang="ja-JP" altLang="ja-JP" dirty="0">
                <a:latin typeface="Calibri" pitchFamily="34" charset="0"/>
              </a:rPr>
              <a:t>◆借金が返せる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755650" y="6021388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latin typeface="Calibri" pitchFamily="34" charset="0"/>
              </a:rPr>
              <a:t>普通は</a:t>
            </a:r>
            <a:r>
              <a:rPr lang="en-US" altLang="ja-JP" sz="2000" b="1" dirty="0">
                <a:solidFill>
                  <a:srgbClr val="C00000"/>
                </a:solidFill>
                <a:latin typeface="Calibri" pitchFamily="34" charset="0"/>
              </a:rPr>
              <a:t>16000</a:t>
            </a:r>
            <a:r>
              <a:rPr lang="ja-JP" altLang="en-US" sz="2000" b="1" dirty="0">
                <a:solidFill>
                  <a:srgbClr val="C00000"/>
                </a:solidFill>
                <a:latin typeface="Calibri" pitchFamily="34" charset="0"/>
              </a:rPr>
              <a:t>～</a:t>
            </a:r>
            <a:r>
              <a:rPr lang="en-US" altLang="ja-JP" sz="2000" b="1" dirty="0">
                <a:solidFill>
                  <a:srgbClr val="C00000"/>
                </a:solidFill>
                <a:latin typeface="Calibri" pitchFamily="34" charset="0"/>
              </a:rPr>
              <a:t>17000</a:t>
            </a:r>
            <a:r>
              <a:rPr lang="ja-JP" altLang="en-US" sz="2000" b="1" dirty="0">
                <a:solidFill>
                  <a:srgbClr val="C00000"/>
                </a:solidFill>
                <a:latin typeface="Calibri" pitchFamily="34" charset="0"/>
              </a:rPr>
              <a:t>円位・・こんなにもらえる会社は他にありません！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0791" y="5157192"/>
            <a:ext cx="34339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latin typeface="+mn-ea"/>
                <a:ea typeface="+mn-ea"/>
              </a:rPr>
              <a:t>達成ボーナス</a:t>
            </a:r>
            <a:endParaRPr lang="en-US" altLang="ja-JP" dirty="0">
              <a:latin typeface="+mn-ea"/>
              <a:ea typeface="+mn-ea"/>
            </a:endParaRPr>
          </a:p>
          <a:p>
            <a:r>
              <a:rPr lang="ja-JP" altLang="en-US" dirty="0">
                <a:latin typeface="+mn-ea"/>
                <a:ea typeface="+mn-ea"/>
              </a:rPr>
              <a:t>小ポジション数</a:t>
            </a:r>
            <a:r>
              <a:rPr lang="en-US" altLang="ja-JP" dirty="0">
                <a:latin typeface="+mn-ea"/>
                <a:ea typeface="+mn-ea"/>
              </a:rPr>
              <a:t>×500</a:t>
            </a:r>
            <a:r>
              <a:rPr lang="ja-JP" altLang="en-US" dirty="0">
                <a:latin typeface="+mn-ea"/>
                <a:ea typeface="+mn-ea"/>
              </a:rPr>
              <a:t>円</a:t>
            </a:r>
            <a:r>
              <a:rPr lang="en-US" altLang="ja-JP" dirty="0">
                <a:latin typeface="+mn-ea"/>
                <a:ea typeface="+mn-ea"/>
              </a:rPr>
              <a:t> </a:t>
            </a:r>
            <a:r>
              <a:rPr lang="en-US" altLang="ja-JP" sz="2000" b="1" dirty="0">
                <a:solidFill>
                  <a:srgbClr val="FF66CC"/>
                </a:solidFill>
              </a:rPr>
              <a:t>7,500</a:t>
            </a:r>
            <a:r>
              <a:rPr kumimoji="1" lang="ja-JP" altLang="en-US" sz="2000" b="1" dirty="0">
                <a:solidFill>
                  <a:srgbClr val="FF66CC"/>
                </a:solidFill>
              </a:rPr>
              <a:t>円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39703" y="1801789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SM</a:t>
            </a:r>
            <a:r>
              <a:rPr kumimoji="1" lang="ja-JP" altLang="en-US" dirty="0">
                <a:latin typeface="+mn-ea"/>
                <a:ea typeface="+mn-ea"/>
              </a:rPr>
              <a:t>か</a:t>
            </a:r>
            <a:r>
              <a:rPr kumimoji="1" lang="en-US" altLang="ja-JP" dirty="0">
                <a:latin typeface="+mn-ea"/>
                <a:ea typeface="+mn-ea"/>
              </a:rPr>
              <a:t>NB</a:t>
            </a:r>
            <a:r>
              <a:rPr kumimoji="1" lang="ja-JP" altLang="en-US" dirty="0">
                <a:latin typeface="+mn-ea"/>
                <a:ea typeface="+mn-ea"/>
              </a:rPr>
              <a:t>毎月ゲット</a:t>
            </a:r>
          </a:p>
        </p:txBody>
      </p:sp>
      <p:pic>
        <p:nvPicPr>
          <p:cNvPr id="13" name="コンテンツ プレースホルダー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662" y="1628800"/>
            <a:ext cx="342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5900" y="1851050"/>
            <a:ext cx="6953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967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57" y="832758"/>
            <a:ext cx="7493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63513" y="1886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/>
              <a:t>バイナリーは団体戦</a:t>
            </a:r>
            <a:endParaRPr lang="ja-JP" altLang="en-US" sz="2800" b="1" dirty="0"/>
          </a:p>
        </p:txBody>
      </p:sp>
      <p:pic>
        <p:nvPicPr>
          <p:cNvPr id="53" name="図 52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44" y="2634032"/>
            <a:ext cx="2464644" cy="1838920"/>
          </a:xfrm>
          <a:prstGeom prst="rect">
            <a:avLst/>
          </a:prstGeom>
        </p:spPr>
      </p:pic>
      <p:pic>
        <p:nvPicPr>
          <p:cNvPr id="8" name="図 7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6" y="2888776"/>
            <a:ext cx="342900" cy="447675"/>
          </a:xfrm>
          <a:prstGeom prst="rect">
            <a:avLst/>
          </a:prstGeom>
        </p:spPr>
      </p:pic>
      <p:pic>
        <p:nvPicPr>
          <p:cNvPr id="9" name="図 8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2" y="2816559"/>
            <a:ext cx="847725" cy="704850"/>
          </a:xfrm>
          <a:prstGeom prst="rect">
            <a:avLst/>
          </a:prstGeom>
        </p:spPr>
      </p:pic>
      <p:pic>
        <p:nvPicPr>
          <p:cNvPr id="10" name="図 9"/>
          <p:cNvPicPr preferRelativeResize="0"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3" y="3680864"/>
            <a:ext cx="847725" cy="704850"/>
          </a:xfrm>
          <a:prstGeom prst="rect">
            <a:avLst/>
          </a:prstGeom>
        </p:spPr>
      </p:pic>
      <p:pic>
        <p:nvPicPr>
          <p:cNvPr id="12" name="図 11"/>
          <p:cNvPicPr preferRelativeResize="0"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44" y="4225996"/>
            <a:ext cx="800100" cy="790575"/>
          </a:xfrm>
          <a:prstGeom prst="rect">
            <a:avLst/>
          </a:prstGeom>
        </p:spPr>
      </p:pic>
      <p:pic>
        <p:nvPicPr>
          <p:cNvPr id="13" name="図 12"/>
          <p:cNvPicPr preferRelativeResize="0"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89782"/>
            <a:ext cx="872456" cy="723900"/>
          </a:xfrm>
          <a:prstGeom prst="rect">
            <a:avLst/>
          </a:prstGeom>
        </p:spPr>
      </p:pic>
      <p:pic>
        <p:nvPicPr>
          <p:cNvPr id="14" name="図 13"/>
          <p:cNvPicPr preferRelativeResize="0"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63" y="4082427"/>
            <a:ext cx="695325" cy="781050"/>
          </a:xfrm>
          <a:prstGeom prst="rect">
            <a:avLst/>
          </a:prstGeom>
        </p:spPr>
      </p:pic>
      <p:pic>
        <p:nvPicPr>
          <p:cNvPr id="15" name="図 14"/>
          <p:cNvPicPr preferRelativeResize="0"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99" y="3573980"/>
            <a:ext cx="742950" cy="695325"/>
          </a:xfrm>
          <a:prstGeom prst="rect">
            <a:avLst/>
          </a:prstGeom>
        </p:spPr>
      </p:pic>
      <p:pic>
        <p:nvPicPr>
          <p:cNvPr id="16" name="図 15"/>
          <p:cNvPicPr preferRelativeResize="0"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31" y="2816768"/>
            <a:ext cx="942975" cy="685800"/>
          </a:xfrm>
          <a:prstGeom prst="rect">
            <a:avLst/>
          </a:prstGeom>
        </p:spPr>
      </p:pic>
      <p:pic>
        <p:nvPicPr>
          <p:cNvPr id="3079" name="Picture 7"/>
          <p:cNvPicPr preferRelativeResize="0"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48" y="2989235"/>
            <a:ext cx="1008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 preferRelativeResize="0"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85" y="3578516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 preferRelativeResize="0">
            <a:picLocks noChangeAspect="1" noChangeArrowheads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38" y="4039985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 preferRelativeResize="0"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79" y="4147648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 preferRelativeResize="0">
            <a:picLocks noChangeAspect="1" noChangeArrowheads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31" y="4021648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 preferRelativeResize="0">
            <a:picLocks noChangeAspect="1" noChangeArrowheads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64" y="3585614"/>
            <a:ext cx="151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 preferRelativeResize="0">
            <a:picLocks noChangeAspect="1" noChangeArrowheads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64" y="3045279"/>
            <a:ext cx="126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片側の 2 つの角を切り取った四角形 19"/>
          <p:cNvSpPr/>
          <p:nvPr/>
        </p:nvSpPr>
        <p:spPr>
          <a:xfrm>
            <a:off x="348853" y="2563859"/>
            <a:ext cx="4060453" cy="2588617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4" y="2704204"/>
            <a:ext cx="2109532" cy="24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66" y="3751036"/>
            <a:ext cx="864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63" y="3786636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66" y="4288380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60" y="4307354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18" y="4307354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1" y="4290461"/>
            <a:ext cx="129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51" y="4818628"/>
            <a:ext cx="108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5159226" y="3203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</a:t>
            </a:r>
            <a:endParaRPr kumimoji="1" lang="ja-JP" altLang="en-US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6257292" y="324022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181435" y="490207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r>
              <a:rPr kumimoji="1" lang="ja-JP" altLang="en-US" dirty="0" smtClean="0"/>
              <a:t>万</a:t>
            </a:r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148908" y="490207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ja-JP" altLang="en-US" dirty="0" smtClean="0"/>
              <a:t>万</a:t>
            </a:r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cxnSp>
        <p:nvCxnSpPr>
          <p:cNvPr id="3" name="直線コネクタ 2"/>
          <p:cNvCxnSpPr/>
          <p:nvPr/>
        </p:nvCxnSpPr>
        <p:spPr>
          <a:xfrm flipV="1">
            <a:off x="2627784" y="1734612"/>
            <a:ext cx="1093950" cy="1046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06002"/>
            <a:ext cx="468000" cy="468000"/>
          </a:xfrm>
          <a:prstGeom prst="rect">
            <a:avLst/>
          </a:prstGeom>
        </p:spPr>
      </p:pic>
      <p:cxnSp>
        <p:nvCxnSpPr>
          <p:cNvPr id="70" name="直線コネクタ 69"/>
          <p:cNvCxnSpPr/>
          <p:nvPr/>
        </p:nvCxnSpPr>
        <p:spPr>
          <a:xfrm flipV="1">
            <a:off x="6164160" y="1707229"/>
            <a:ext cx="888510" cy="107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図 7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01" y="1306002"/>
            <a:ext cx="468000" cy="468000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7380312" y="1698861"/>
            <a:ext cx="504056" cy="558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23353"/>
            <a:ext cx="190500" cy="31432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7" y="4523354"/>
            <a:ext cx="190500" cy="31432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15" y="4552475"/>
            <a:ext cx="190500" cy="31432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63" y="4552475"/>
            <a:ext cx="190500" cy="295275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10" y="4552475"/>
            <a:ext cx="190500" cy="29527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01" y="2215573"/>
            <a:ext cx="1223546" cy="3733707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5292080" y="5328430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合計</a:t>
            </a:r>
            <a:r>
              <a:rPr kumimoji="1" lang="en-US" altLang="ja-JP" sz="2000" b="1" dirty="0" smtClean="0"/>
              <a:t>7</a:t>
            </a:r>
            <a:r>
              <a:rPr kumimoji="1" lang="ja-JP" altLang="en-US" sz="2000" b="1" dirty="0" smtClean="0"/>
              <a:t>万</a:t>
            </a:r>
            <a:r>
              <a:rPr kumimoji="1" lang="en-US" altLang="ja-JP" sz="2000" b="1" dirty="0" smtClean="0"/>
              <a:t>P</a:t>
            </a:r>
            <a:endParaRPr kumimoji="1" lang="ja-JP" altLang="en-US" sz="2000" b="1" dirty="0"/>
          </a:p>
        </p:txBody>
      </p:sp>
      <p:cxnSp>
        <p:nvCxnSpPr>
          <p:cNvPr id="51" name="直線コネクタ 50"/>
          <p:cNvCxnSpPr/>
          <p:nvPr/>
        </p:nvCxnSpPr>
        <p:spPr>
          <a:xfrm>
            <a:off x="5940152" y="3553492"/>
            <a:ext cx="0" cy="1533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6228184" y="1408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</a:t>
            </a:r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7884368" y="140806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296495" y="899088"/>
            <a:ext cx="32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UP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人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スポンサーしたら</a:t>
            </a:r>
            <a:endParaRPr kumimoji="1" lang="ja-JP" altLang="en-US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870399" y="1696092"/>
            <a:ext cx="25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あなたも</a:t>
            </a:r>
            <a:r>
              <a:rPr kumimoji="1" lang="en-US" altLang="ja-JP" sz="1600" dirty="0" smtClean="0"/>
              <a:t>UP</a:t>
            </a:r>
            <a:r>
              <a:rPr kumimoji="1" lang="ja-JP" altLang="en-US" sz="1600" dirty="0" smtClean="0"/>
              <a:t>も収入が増える</a:t>
            </a:r>
            <a:endParaRPr kumimoji="1" lang="ja-JP" altLang="en-US" sz="16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899592" y="1628800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UP</a:t>
            </a:r>
            <a:r>
              <a:rPr lang="ja-JP" altLang="en-US" sz="1600" dirty="0"/>
              <a:t>だけ</a:t>
            </a:r>
            <a:r>
              <a:rPr kumimoji="1" lang="ja-JP" altLang="en-US" sz="1600" dirty="0" smtClean="0"/>
              <a:t>収入が増える</a:t>
            </a:r>
            <a:endParaRPr kumimoji="1" lang="ja-JP" altLang="en-US" sz="16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468684" y="21908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団体戦</a:t>
            </a:r>
            <a:endParaRPr kumimoji="1" lang="ja-JP" altLang="en-US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979712" y="21281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個人</a:t>
            </a:r>
            <a:r>
              <a:rPr kumimoji="1" lang="ja-JP" altLang="en-US" dirty="0" smtClean="0"/>
              <a:t>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79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44" grpId="0"/>
      <p:bldP spid="111" grpId="0"/>
      <p:bldP spid="46" grpId="0"/>
      <p:bldP spid="115" grpId="0"/>
      <p:bldP spid="49" grpId="0"/>
      <p:bldP spid="96" grpId="0"/>
      <p:bldP spid="98" grpId="0"/>
      <p:bldP spid="54" grpId="0"/>
      <p:bldP spid="55" grpId="0"/>
      <p:bldP spid="101" grpId="0"/>
      <p:bldP spid="56" grpId="0"/>
      <p:bldP spid="1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993063" cy="576262"/>
          </a:xfrm>
        </p:spPr>
        <p:txBody>
          <a:bodyPr/>
          <a:lstStyle/>
          <a:p>
            <a:r>
              <a:rPr lang="ja-JP" altLang="en-US" sz="2800" b="1" dirty="0"/>
              <a:t>スタンダードプラン　 マーケティング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5776" y="5939988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◆</a:t>
            </a:r>
            <a:r>
              <a:rPr lang="ja-JP" altLang="en-US" dirty="0" smtClean="0"/>
              <a:t>月収</a:t>
            </a:r>
            <a:r>
              <a:rPr lang="en-US" altLang="ja-JP" dirty="0" smtClean="0"/>
              <a:t>100,000</a:t>
            </a:r>
            <a:r>
              <a:rPr lang="ja-JP" altLang="en-US" dirty="0" smtClean="0"/>
              <a:t>円</a:t>
            </a:r>
            <a:r>
              <a:rPr lang="ja-JP" altLang="en-US" dirty="0"/>
              <a:t>　</a:t>
            </a:r>
            <a:r>
              <a:rPr lang="ja-JP" altLang="en-US" dirty="0" smtClean="0"/>
              <a:t>年収</a:t>
            </a:r>
            <a:r>
              <a:rPr lang="en-US" altLang="ja-JP" dirty="0" smtClean="0"/>
              <a:t>1,200,000</a:t>
            </a:r>
            <a:r>
              <a:rPr lang="ja-JP" altLang="en-US" dirty="0" smtClean="0"/>
              <a:t>円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2500131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747069" y="5157192"/>
            <a:ext cx="33842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latin typeface="+mn-ea"/>
                <a:ea typeface="+mn-ea"/>
              </a:rPr>
              <a:t>達成ボーナス</a:t>
            </a:r>
            <a:endParaRPr lang="en-US" altLang="ja-JP" dirty="0">
              <a:latin typeface="+mn-ea"/>
              <a:ea typeface="+mn-ea"/>
            </a:endParaRPr>
          </a:p>
          <a:p>
            <a:r>
              <a:rPr lang="ja-JP" altLang="en-US" dirty="0">
                <a:latin typeface="+mn-ea"/>
                <a:ea typeface="+mn-ea"/>
              </a:rPr>
              <a:t>小ポジション数</a:t>
            </a:r>
            <a:r>
              <a:rPr lang="en-US" altLang="ja-JP" dirty="0">
                <a:latin typeface="+mn-ea"/>
                <a:ea typeface="+mn-ea"/>
              </a:rPr>
              <a:t>×500</a:t>
            </a:r>
            <a:r>
              <a:rPr lang="ja-JP" altLang="en-US" dirty="0">
                <a:latin typeface="+mn-ea"/>
                <a:ea typeface="+mn-ea"/>
              </a:rPr>
              <a:t>円</a:t>
            </a:r>
            <a:r>
              <a:rPr lang="en-US" altLang="ja-JP" dirty="0">
                <a:latin typeface="+mn-ea"/>
                <a:ea typeface="+mn-ea"/>
              </a:rPr>
              <a:t> </a:t>
            </a:r>
            <a:r>
              <a:rPr lang="en-US" altLang="ja-JP" b="1" dirty="0" smtClean="0">
                <a:solidFill>
                  <a:srgbClr val="FF66CC"/>
                </a:solidFill>
                <a:latin typeface="+mn-ea"/>
                <a:ea typeface="+mn-ea"/>
              </a:rPr>
              <a:t>12,500</a:t>
            </a:r>
            <a:r>
              <a:rPr kumimoji="1" lang="ja-JP" altLang="en-US" sz="2000" b="1" dirty="0" smtClean="0">
                <a:solidFill>
                  <a:srgbClr val="FF66CC"/>
                </a:solidFill>
              </a:rPr>
              <a:t>円</a:t>
            </a:r>
            <a:endParaRPr kumimoji="1" lang="ja-JP" altLang="en-US" sz="2000" b="1" dirty="0">
              <a:solidFill>
                <a:srgbClr val="FF66CC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36" y="2833863"/>
            <a:ext cx="939599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61" y="2493988"/>
            <a:ext cx="78975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89" y="1268760"/>
            <a:ext cx="7620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4071951" y="1801789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SM</a:t>
            </a:r>
            <a:r>
              <a:rPr kumimoji="1" lang="ja-JP" altLang="en-US" dirty="0">
                <a:latin typeface="+mn-ea"/>
                <a:ea typeface="+mn-ea"/>
              </a:rPr>
              <a:t>か</a:t>
            </a:r>
            <a:r>
              <a:rPr kumimoji="1" lang="en-US" altLang="ja-JP" dirty="0">
                <a:latin typeface="+mn-ea"/>
                <a:ea typeface="+mn-ea"/>
              </a:rPr>
              <a:t>NB</a:t>
            </a:r>
            <a:r>
              <a:rPr kumimoji="1" lang="ja-JP" altLang="en-US" dirty="0">
                <a:latin typeface="+mn-ea"/>
                <a:ea typeface="+mn-ea"/>
              </a:rPr>
              <a:t>毎月ゲット</a:t>
            </a:r>
          </a:p>
        </p:txBody>
      </p:sp>
      <p:pic>
        <p:nvPicPr>
          <p:cNvPr id="20" name="コンテンツ プレースホルダー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4910" y="1628800"/>
            <a:ext cx="342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38148" y="1851050"/>
            <a:ext cx="6953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0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7" grpId="0"/>
      <p:bldP spid="15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タイトル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993063" cy="576262"/>
          </a:xfrm>
        </p:spPr>
        <p:txBody>
          <a:bodyPr/>
          <a:lstStyle/>
          <a:p>
            <a:r>
              <a:rPr lang="ja-JP" altLang="en-US" sz="2800" b="1" dirty="0"/>
              <a:t>スタンダードプラン　 マーケティング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348880"/>
            <a:ext cx="25781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721" y="1196752"/>
            <a:ext cx="9540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689" y="2348880"/>
            <a:ext cx="1284287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245395" y="1196752"/>
            <a:ext cx="46470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latin typeface="Calibri" pitchFamily="34" charset="0"/>
              </a:rPr>
              <a:t>もし毎月</a:t>
            </a:r>
            <a:r>
              <a:rPr lang="en-US" altLang="ja-JP" sz="2000" b="1" dirty="0" smtClean="0">
                <a:solidFill>
                  <a:srgbClr val="C00000"/>
                </a:solidFill>
                <a:latin typeface="Calibri" pitchFamily="34" charset="0"/>
              </a:rPr>
              <a:t>21</a:t>
            </a:r>
            <a:r>
              <a:rPr lang="ja-JP" altLang="en-US" sz="2000" b="1" dirty="0" smtClean="0">
                <a:solidFill>
                  <a:srgbClr val="C00000"/>
                </a:solidFill>
                <a:latin typeface="Calibri" pitchFamily="34" charset="0"/>
              </a:rPr>
              <a:t>万</a:t>
            </a:r>
            <a:r>
              <a:rPr lang="ja-JP" altLang="en-US" sz="2000" b="1" dirty="0">
                <a:solidFill>
                  <a:srgbClr val="C00000"/>
                </a:solidFill>
                <a:latin typeface="Calibri" pitchFamily="34" charset="0"/>
              </a:rPr>
              <a:t>円がきちっと入ってきたら・・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890713" y="6093296"/>
            <a:ext cx="59218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ja-JP" b="1" dirty="0">
                <a:solidFill>
                  <a:srgbClr val="C00000"/>
                </a:solidFill>
                <a:latin typeface="Calibri" pitchFamily="34" charset="0"/>
              </a:rPr>
              <a:t>今はやっていけても、現状が永遠に続く保証</a:t>
            </a:r>
            <a:r>
              <a:rPr lang="ja-JP" altLang="en-US" b="1" dirty="0">
                <a:solidFill>
                  <a:srgbClr val="C00000"/>
                </a:solidFill>
                <a:latin typeface="Calibri" pitchFamily="34" charset="0"/>
              </a:rPr>
              <a:t>はありません</a:t>
            </a:r>
            <a:r>
              <a:rPr lang="ja-JP" altLang="ja-JP" b="1" dirty="0">
                <a:solidFill>
                  <a:srgbClr val="C00000"/>
                </a:solidFill>
                <a:latin typeface="Calibri" pitchFamily="34" charset="0"/>
              </a:rPr>
              <a:t>。</a:t>
            </a:r>
            <a:endParaRPr lang="en-US" altLang="ja-JP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ja-JP" altLang="en-US" b="1" dirty="0">
                <a:solidFill>
                  <a:srgbClr val="C00000"/>
                </a:solidFill>
                <a:latin typeface="Calibri" pitchFamily="34" charset="0"/>
              </a:rPr>
              <a:t>ユニオンプラスで悩みを解決し、安心を手に入れましょう！</a:t>
            </a:r>
            <a:endParaRPr lang="en-US" altLang="ja-JP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25376" y="1772816"/>
            <a:ext cx="4637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☆もう二度と、収入が足りないことで悩んだり、</a:t>
            </a:r>
          </a:p>
          <a:p>
            <a:r>
              <a:rPr lang="ja-JP" altLang="en-US" dirty="0"/>
              <a:t>　 家族でケンカをしないですむ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54672" y="2494637"/>
            <a:ext cx="4637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☆もう二度と、支払で悩んだり、借金をしない</a:t>
            </a:r>
          </a:p>
          <a:p>
            <a:r>
              <a:rPr lang="ja-JP" altLang="en-US" dirty="0"/>
              <a:t>　 ですむ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54672" y="3214717"/>
            <a:ext cx="431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☆もうこれ以上、不安定な生活や退職後や</a:t>
            </a:r>
          </a:p>
          <a:p>
            <a:r>
              <a:rPr lang="ja-JP" altLang="en-US" dirty="0"/>
              <a:t>　 老後の事で悩む必要は無い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54672" y="3923764"/>
            <a:ext cx="420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☆我慢していたことが嘘のように解決する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54672" y="4366845"/>
            <a:ext cx="4389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☆ほとんどの悩みはなくなり、本当に望んで</a:t>
            </a:r>
          </a:p>
          <a:p>
            <a:r>
              <a:rPr lang="ja-JP" altLang="en-US" dirty="0"/>
              <a:t>　 いる暮らしが出来る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20609" y="1801789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SM</a:t>
            </a:r>
            <a:r>
              <a:rPr kumimoji="1" lang="ja-JP" altLang="en-US" dirty="0">
                <a:latin typeface="+mn-ea"/>
                <a:ea typeface="+mn-ea"/>
              </a:rPr>
              <a:t>か</a:t>
            </a:r>
            <a:r>
              <a:rPr kumimoji="1" lang="en-US" altLang="ja-JP" dirty="0">
                <a:latin typeface="+mn-ea"/>
                <a:ea typeface="+mn-ea"/>
              </a:rPr>
              <a:t>NB</a:t>
            </a:r>
            <a:r>
              <a:rPr kumimoji="1" lang="ja-JP" altLang="en-US" dirty="0">
                <a:latin typeface="+mn-ea"/>
                <a:ea typeface="+mn-ea"/>
              </a:rPr>
              <a:t>毎月ゲット</a:t>
            </a:r>
          </a:p>
        </p:txBody>
      </p:sp>
      <p:pic>
        <p:nvPicPr>
          <p:cNvPr id="16" name="コンテンツ プレースホルダー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68" y="1628800"/>
            <a:ext cx="342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6806" y="1851050"/>
            <a:ext cx="6953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539552" y="5157192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+mn-ea"/>
                <a:ea typeface="+mn-ea"/>
              </a:rPr>
              <a:t>達成ボーナス</a:t>
            </a:r>
            <a:endParaRPr lang="en-US" altLang="ja-JP" dirty="0">
              <a:latin typeface="+mn-ea"/>
              <a:ea typeface="+mn-ea"/>
            </a:endParaRPr>
          </a:p>
          <a:p>
            <a:r>
              <a:rPr lang="ja-JP" altLang="en-US" dirty="0">
                <a:latin typeface="+mn-ea"/>
                <a:ea typeface="+mn-ea"/>
              </a:rPr>
              <a:t>小ポジション数</a:t>
            </a:r>
            <a:r>
              <a:rPr lang="en-US" altLang="ja-JP" dirty="0">
                <a:latin typeface="+mn-ea"/>
                <a:ea typeface="+mn-ea"/>
              </a:rPr>
              <a:t>×500</a:t>
            </a:r>
            <a:r>
              <a:rPr lang="ja-JP" altLang="en-US" dirty="0">
                <a:latin typeface="+mn-ea"/>
                <a:ea typeface="+mn-ea"/>
              </a:rPr>
              <a:t>円</a:t>
            </a:r>
            <a:r>
              <a:rPr lang="en-US" altLang="ja-JP" dirty="0">
                <a:latin typeface="+mn-ea"/>
                <a:ea typeface="+mn-ea"/>
              </a:rPr>
              <a:t> </a:t>
            </a:r>
            <a:r>
              <a:rPr lang="en-US" altLang="ja-JP" sz="2000" b="1" dirty="0">
                <a:solidFill>
                  <a:srgbClr val="FF66CC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25,000</a:t>
            </a:r>
            <a:r>
              <a:rPr kumimoji="1" lang="ja-JP" altLang="en-US" sz="2000" b="1" dirty="0">
                <a:solidFill>
                  <a:srgbClr val="FF66CC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円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453">
            <a:off x="984425" y="2532274"/>
            <a:ext cx="520700" cy="165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83033" y="3751292"/>
            <a:ext cx="191270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/>
              <a:t>大ポジション数</a:t>
            </a:r>
            <a:endParaRPr lang="en-US" altLang="ja-JP" dirty="0"/>
          </a:p>
          <a:p>
            <a:pPr algn="ctr"/>
            <a:r>
              <a:rPr lang="en-US" altLang="ja-JP" dirty="0"/>
              <a:t>×200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　最低</a:t>
            </a:r>
            <a:r>
              <a:rPr lang="en-US" altLang="ja-JP" sz="20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10,000</a:t>
            </a:r>
            <a:r>
              <a:rPr lang="ja-JP" altLang="en-US" sz="2000" b="1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円</a:t>
            </a:r>
            <a:r>
              <a:rPr lang="en-US" altLang="ja-JP" sz="2000" b="1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ja-JP" altLang="en-US" dirty="0" smtClean="0"/>
              <a:t>　上限</a:t>
            </a:r>
            <a:r>
              <a:rPr lang="en-US" altLang="ja-JP" sz="2000" b="1" dirty="0">
                <a:solidFill>
                  <a:srgbClr val="FF66CC"/>
                </a:solidFill>
              </a:rPr>
              <a:t>30,000</a:t>
            </a:r>
            <a:r>
              <a:rPr lang="ja-JP" altLang="en-US" sz="2000" b="1" dirty="0">
                <a:solidFill>
                  <a:srgbClr val="FF66CC"/>
                </a:solidFill>
              </a:rPr>
              <a:t>円</a:t>
            </a:r>
            <a:r>
              <a:rPr lang="en-US" altLang="ja-JP" sz="2000" b="1" dirty="0">
                <a:solidFill>
                  <a:srgbClr val="FF66CC"/>
                </a:solidFill>
              </a:rPr>
              <a:t> </a:t>
            </a:r>
            <a:endParaRPr lang="en-US" altLang="ja-JP" sz="2000" b="1" dirty="0" smtClean="0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5" grpId="0"/>
      <p:bldP spid="6" grpId="0"/>
      <p:bldP spid="2" grpId="0"/>
      <p:bldP spid="11" grpId="0"/>
      <p:bldP spid="12" grpId="0"/>
      <p:bldP spid="13" grpId="0"/>
      <p:bldP spid="14" grpId="0"/>
      <p:bldP spid="15" grpId="0"/>
      <p:bldP spid="19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タイトル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993063" cy="576262"/>
          </a:xfrm>
        </p:spPr>
        <p:txBody>
          <a:bodyPr/>
          <a:lstStyle/>
          <a:p>
            <a:r>
              <a:rPr lang="ja-JP" altLang="en-US" sz="2800" b="1" dirty="0"/>
              <a:t>スタンダードプラン　 マーケティング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2349500"/>
            <a:ext cx="25781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2258" y="1196752"/>
            <a:ext cx="9715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2420888"/>
            <a:ext cx="123031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9252" y="2348880"/>
            <a:ext cx="25781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0502" y="1270025"/>
            <a:ext cx="6302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78302" y="2420938"/>
            <a:ext cx="1354138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820609" y="1801789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SM</a:t>
            </a:r>
            <a:r>
              <a:rPr kumimoji="1" lang="ja-JP" altLang="en-US" dirty="0"/>
              <a:t>か</a:t>
            </a:r>
            <a:r>
              <a:rPr kumimoji="1" lang="en-US" altLang="ja-JP" dirty="0"/>
              <a:t>NB</a:t>
            </a:r>
            <a:r>
              <a:rPr kumimoji="1" lang="ja-JP" altLang="en-US" dirty="0"/>
              <a:t>毎月ゲット</a:t>
            </a:r>
          </a:p>
        </p:txBody>
      </p:sp>
      <p:pic>
        <p:nvPicPr>
          <p:cNvPr id="10" name="コンテンツ プレースホルダー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568" y="1628800"/>
            <a:ext cx="342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6806" y="1851050"/>
            <a:ext cx="6953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539552" y="5157192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+mn-ea"/>
                <a:ea typeface="+mn-ea"/>
                <a:cs typeface="Arial Unicode MS" panose="020B0604020202020204" pitchFamily="50" charset="-128"/>
              </a:rPr>
              <a:t>達成ボーナス</a:t>
            </a:r>
            <a:endParaRPr lang="en-US" altLang="ja-JP" dirty="0">
              <a:latin typeface="+mn-ea"/>
              <a:ea typeface="+mn-ea"/>
              <a:cs typeface="Arial Unicode MS" panose="020B0604020202020204" pitchFamily="50" charset="-128"/>
            </a:endParaRPr>
          </a:p>
          <a:p>
            <a:r>
              <a:rPr lang="ja-JP" altLang="en-US" dirty="0">
                <a:latin typeface="+mn-ea"/>
                <a:ea typeface="+mn-ea"/>
                <a:cs typeface="Arial Unicode MS" panose="020B0604020202020204" pitchFamily="50" charset="-128"/>
              </a:rPr>
              <a:t>小ポジション数</a:t>
            </a:r>
            <a:r>
              <a:rPr lang="en-US" altLang="ja-JP" dirty="0">
                <a:latin typeface="+mn-ea"/>
                <a:ea typeface="+mn-ea"/>
                <a:cs typeface="Arial Unicode MS" panose="020B0604020202020204" pitchFamily="50" charset="-128"/>
              </a:rPr>
              <a:t>×500</a:t>
            </a:r>
            <a:r>
              <a:rPr lang="ja-JP" altLang="en-US" dirty="0">
                <a:latin typeface="+mn-ea"/>
                <a:ea typeface="+mn-ea"/>
                <a:cs typeface="Arial Unicode MS" panose="020B0604020202020204" pitchFamily="50" charset="-128"/>
              </a:rPr>
              <a:t>円</a:t>
            </a:r>
            <a:r>
              <a:rPr lang="en-US" altLang="ja-JP" dirty="0">
                <a:latin typeface="+mn-ea"/>
                <a:ea typeface="+mn-ea"/>
                <a:cs typeface="Arial Unicode MS" panose="020B0604020202020204" pitchFamily="50" charset="-128"/>
              </a:rPr>
              <a:t> </a:t>
            </a:r>
            <a:r>
              <a:rPr lang="en-US" altLang="ja-JP" sz="2000" b="1" dirty="0">
                <a:solidFill>
                  <a:srgbClr val="FF66CC"/>
                </a:solidFill>
              </a:rPr>
              <a:t>50,000</a:t>
            </a:r>
            <a:r>
              <a:rPr kumimoji="1" lang="ja-JP" altLang="en-US" sz="2000" b="1" dirty="0">
                <a:solidFill>
                  <a:srgbClr val="FF66CC"/>
                </a:solidFill>
              </a:rPr>
              <a:t>円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453">
            <a:off x="984425" y="2532274"/>
            <a:ext cx="520700" cy="165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434682" y="3789040"/>
            <a:ext cx="182293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/>
              <a:t>大ポジション数</a:t>
            </a:r>
            <a:endParaRPr lang="en-US" altLang="ja-JP" dirty="0"/>
          </a:p>
          <a:p>
            <a:pPr algn="ctr"/>
            <a:r>
              <a:rPr lang="en-US" altLang="ja-JP" dirty="0"/>
              <a:t>×300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pPr algn="ctr"/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最低</a:t>
            </a:r>
            <a:r>
              <a:rPr lang="en-US" altLang="ja-JP" sz="2000" b="1" dirty="0">
                <a:solidFill>
                  <a:srgbClr val="FF66CC"/>
                </a:solidFill>
              </a:rPr>
              <a:t>3</a:t>
            </a:r>
            <a:r>
              <a:rPr lang="en-US" altLang="ja-JP" sz="2000" b="1" dirty="0" smtClean="0">
                <a:solidFill>
                  <a:srgbClr val="FF66CC"/>
                </a:solidFill>
              </a:rPr>
              <a:t>0,000</a:t>
            </a:r>
            <a:r>
              <a:rPr lang="ja-JP" altLang="en-US" sz="2000" b="1" dirty="0">
                <a:solidFill>
                  <a:srgbClr val="FF66CC"/>
                </a:solidFill>
              </a:rPr>
              <a:t>円</a:t>
            </a:r>
            <a:endParaRPr lang="en-US" altLang="ja-JP" sz="2000" b="1" dirty="0">
              <a:solidFill>
                <a:srgbClr val="FF66CC"/>
              </a:solidFill>
            </a:endParaRPr>
          </a:p>
          <a:p>
            <a:pPr algn="ctr"/>
            <a:r>
              <a:rPr lang="ja-JP" altLang="en-US" dirty="0" smtClean="0"/>
              <a:t> 上限</a:t>
            </a:r>
            <a:r>
              <a:rPr lang="en-US" altLang="ja-JP" sz="2000" b="1" dirty="0" smtClean="0">
                <a:solidFill>
                  <a:srgbClr val="FF66CC"/>
                </a:solidFill>
              </a:rPr>
              <a:t>50,000</a:t>
            </a:r>
            <a:r>
              <a:rPr lang="ja-JP" altLang="en-US" sz="2000" b="1" dirty="0" smtClean="0">
                <a:solidFill>
                  <a:srgbClr val="FF66CC"/>
                </a:solidFill>
              </a:rPr>
              <a:t>円</a:t>
            </a:r>
            <a:r>
              <a:rPr lang="en-US" altLang="ja-JP" sz="2000" b="1" dirty="0" smtClean="0">
                <a:solidFill>
                  <a:srgbClr val="FF66CC"/>
                </a:solidFill>
              </a:rPr>
              <a:t> </a:t>
            </a:r>
            <a:endParaRPr lang="ja-JP" altLang="en-US" sz="2000" b="1" dirty="0">
              <a:solidFill>
                <a:srgbClr val="FF66CC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4008" y="5157192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+mj-ea"/>
                <a:ea typeface="+mj-ea"/>
              </a:rPr>
              <a:t>達成ボーナス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小ポジション数</a:t>
            </a:r>
            <a:r>
              <a:rPr lang="en-US" altLang="ja-JP" dirty="0">
                <a:latin typeface="+mj-ea"/>
                <a:ea typeface="+mj-ea"/>
              </a:rPr>
              <a:t>×500</a:t>
            </a:r>
            <a:r>
              <a:rPr lang="ja-JP" altLang="en-US" dirty="0">
                <a:latin typeface="+mj-ea"/>
                <a:ea typeface="+mj-ea"/>
              </a:rPr>
              <a:t>円</a:t>
            </a: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en-US" altLang="ja-JP" sz="2000" b="1" dirty="0">
                <a:solidFill>
                  <a:srgbClr val="FF66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250,000</a:t>
            </a:r>
            <a:r>
              <a:rPr kumimoji="1" lang="ja-JP" altLang="en-US" sz="2000" b="1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円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453">
            <a:off x="5059059" y="2532274"/>
            <a:ext cx="520700" cy="165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4295317" y="4264060"/>
            <a:ext cx="225093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/>
              <a:t>ダイヤモンドボーナス</a:t>
            </a:r>
            <a:endParaRPr lang="en-US" altLang="ja-JP" dirty="0"/>
          </a:p>
          <a:p>
            <a:pPr algn="ctr"/>
            <a:r>
              <a:rPr lang="en-US" altLang="ja-JP" sz="20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100,000</a:t>
            </a:r>
            <a:r>
              <a:rPr lang="ja-JP" altLang="en-US" sz="2000" b="1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円</a:t>
            </a:r>
            <a:r>
              <a:rPr lang="en-US" altLang="ja-JP" sz="2000" b="1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2000" b="1" dirty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60183" y="1801789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SM</a:t>
            </a:r>
            <a:r>
              <a:rPr kumimoji="1" lang="ja-JP" altLang="en-US" dirty="0"/>
              <a:t>か</a:t>
            </a:r>
            <a:r>
              <a:rPr kumimoji="1" lang="en-US" altLang="ja-JP" dirty="0"/>
              <a:t>NB</a:t>
            </a:r>
            <a:r>
              <a:rPr kumimoji="1" lang="ja-JP" altLang="en-US" dirty="0"/>
              <a:t>毎月ゲット</a:t>
            </a:r>
          </a:p>
        </p:txBody>
      </p:sp>
      <p:pic>
        <p:nvPicPr>
          <p:cNvPr id="19" name="コンテンツ プレースホルダー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3142" y="1628800"/>
            <a:ext cx="342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26380" y="1851050"/>
            <a:ext cx="6953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4644008" y="6084004"/>
            <a:ext cx="420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D4125C"/>
                </a:solidFill>
              </a:rPr>
              <a:t>さらにダイヤ以上でシェアボーナス獲得！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9" grpId="0"/>
      <p:bldP spid="12" grpId="0"/>
      <p:bldP spid="14" grpId="0"/>
      <p:bldP spid="15" grpId="0"/>
      <p:bldP spid="17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104900"/>
            <a:ext cx="3097213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133872" y="5924838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夢を実現するステージへ！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431800" y="182563"/>
            <a:ext cx="83169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ja-JP" altLang="en-US" sz="4800" dirty="0">
                <a:latin typeface="HGP明朝E" pitchFamily="18" charset="-128"/>
                <a:ea typeface="HGP明朝E" pitchFamily="18" charset="-128"/>
              </a:rPr>
              <a:t>株式会社ユニオンプラス</a:t>
            </a:r>
            <a:r>
              <a:rPr lang="ja-JP" altLang="en-US" sz="5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340" name="タイトル 1"/>
          <p:cNvSpPr txBox="1">
            <a:spLocks/>
          </p:cNvSpPr>
          <p:nvPr/>
        </p:nvSpPr>
        <p:spPr bwMode="auto">
          <a:xfrm>
            <a:off x="250825" y="217488"/>
            <a:ext cx="82089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5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15122" y="4429125"/>
            <a:ext cx="2016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spc="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UNION</a:t>
            </a:r>
            <a:endParaRPr lang="ja-JP" altLang="en-US" sz="3600" spc="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42915" y="5538887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仲間が団結して一つになる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12412" y="441724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spc="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PLUS</a:t>
            </a:r>
            <a:endParaRPr lang="ja-JP" altLang="en-US" sz="3600" spc="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タイトル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993063" cy="576263"/>
          </a:xfrm>
        </p:spPr>
        <p:txBody>
          <a:bodyPr/>
          <a:lstStyle/>
          <a:p>
            <a:r>
              <a:rPr lang="ja-JP" altLang="en-US" sz="2800" b="1" dirty="0"/>
              <a:t>スタンダードプラン　 マーケティング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365349"/>
            <a:ext cx="2583062" cy="281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250" y="2420888"/>
            <a:ext cx="1354138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1933550"/>
            <a:ext cx="2087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2456" y="4982196"/>
            <a:ext cx="533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696" y="1196752"/>
            <a:ext cx="12239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70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05104"/>
              </p:ext>
            </p:extLst>
          </p:nvPr>
        </p:nvGraphicFramePr>
        <p:xfrm>
          <a:off x="5004048" y="2924944"/>
          <a:ext cx="3600400" cy="2987844"/>
        </p:xfrm>
        <a:graphic>
          <a:graphicData uri="http://schemas.openxmlformats.org/drawingml/2006/table">
            <a:tbl>
              <a:tblPr/>
              <a:tblGrid>
                <a:gridCol w="2323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7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75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登録時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ポジ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75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ルビー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４ポジ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31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サファイア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６ポジ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31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エメラルド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１０ポジ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31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ダイヤモンド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１７ポジ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31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ブルーダイヤモンド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３２ポジ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9632" y="4428653"/>
            <a:ext cx="914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55110" y="2379196"/>
            <a:ext cx="952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539552" y="5373216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+mn-ea"/>
                <a:ea typeface="+mn-ea"/>
                <a:cs typeface="Arial Unicode MS" panose="020B0604020202020204" pitchFamily="50" charset="-128"/>
              </a:rPr>
              <a:t>達成ボーナス</a:t>
            </a:r>
            <a:endParaRPr lang="en-US" altLang="ja-JP" dirty="0">
              <a:latin typeface="+mn-ea"/>
              <a:ea typeface="+mn-ea"/>
              <a:cs typeface="Arial Unicode MS" panose="020B0604020202020204" pitchFamily="50" charset="-128"/>
            </a:endParaRPr>
          </a:p>
          <a:p>
            <a:r>
              <a:rPr lang="ja-JP" altLang="en-US" dirty="0">
                <a:latin typeface="+mn-ea"/>
                <a:ea typeface="+mn-ea"/>
                <a:cs typeface="Arial Unicode MS" panose="020B0604020202020204" pitchFamily="50" charset="-128"/>
              </a:rPr>
              <a:t>小ポジション数</a:t>
            </a:r>
            <a:r>
              <a:rPr lang="en-US" altLang="ja-JP" dirty="0">
                <a:latin typeface="+mn-ea"/>
                <a:ea typeface="+mn-ea"/>
                <a:cs typeface="Arial Unicode MS" panose="020B0604020202020204" pitchFamily="50" charset="-128"/>
              </a:rPr>
              <a:t>×500</a:t>
            </a:r>
            <a:r>
              <a:rPr lang="ja-JP" altLang="en-US" dirty="0">
                <a:latin typeface="+mn-ea"/>
                <a:ea typeface="+mn-ea"/>
                <a:cs typeface="Arial Unicode MS" panose="020B0604020202020204" pitchFamily="50" charset="-128"/>
              </a:rPr>
              <a:t>円</a:t>
            </a:r>
            <a:r>
              <a:rPr lang="en-US" altLang="ja-JP" dirty="0">
                <a:latin typeface="+mn-ea"/>
                <a:ea typeface="+mn-ea"/>
                <a:cs typeface="Arial Unicode MS" panose="020B0604020202020204" pitchFamily="50" charset="-128"/>
              </a:rPr>
              <a:t> </a:t>
            </a:r>
            <a:r>
              <a:rPr lang="en-US" altLang="ja-JP" sz="2000" b="1" dirty="0">
                <a:solidFill>
                  <a:srgbClr val="FF66CC"/>
                </a:solidFill>
              </a:rPr>
              <a:t>500,000</a:t>
            </a:r>
            <a:r>
              <a:rPr kumimoji="1" lang="ja-JP" altLang="en-US" sz="2000" b="1" dirty="0">
                <a:solidFill>
                  <a:srgbClr val="FF66CC"/>
                </a:solidFill>
              </a:rPr>
              <a:t>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1" name="タイトル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993063" cy="576262"/>
          </a:xfrm>
        </p:spPr>
        <p:txBody>
          <a:bodyPr/>
          <a:lstStyle/>
          <a:p>
            <a:pPr eaLnBrk="1" hangingPunct="1"/>
            <a:r>
              <a:rPr lang="ja-JP" altLang="en-US" sz="2800" b="1" dirty="0"/>
              <a:t>プラン比較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87375"/>
              </p:ext>
            </p:extLst>
          </p:nvPr>
        </p:nvGraphicFramePr>
        <p:xfrm>
          <a:off x="323528" y="728699"/>
          <a:ext cx="8496944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1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6046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登録料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リピート商品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送料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毎月の費用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70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kumimoji="1" lang="en-US" altLang="ja-JP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42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771800" y="1492231"/>
            <a:ext cx="3452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13,800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税込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)10000P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1927" y="1425217"/>
            <a:ext cx="1188146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カード決済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>
              <a:lnSpc>
                <a:spcPts val="2100"/>
              </a:lnSpc>
            </a:pP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3,000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2585186"/>
            <a:ext cx="1144864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口座振替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4,500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10677" y="22106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無料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89" y="1263340"/>
            <a:ext cx="314271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34172"/>
            <a:ext cx="647207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63" y="2945811"/>
            <a:ext cx="756000" cy="53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7324625" y="2231243"/>
            <a:ext cx="1549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ja-JP" sz="24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13,800</a:t>
            </a:r>
            <a:r>
              <a:rPr lang="ja-JP" altLang="en-US" sz="24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endParaRPr lang="en-US" altLang="ja-JP" sz="24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ts val="2400"/>
              </a:lnSpc>
            </a:pPr>
            <a:r>
              <a:rPr lang="en-US" altLang="ja-JP" sz="1400" b="1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ja-JP" altLang="en-US" sz="1400" b="1" dirty="0">
                <a:solidFill>
                  <a:srgbClr val="C00000"/>
                </a:solidFill>
                <a:latin typeface="+mn-ea"/>
                <a:ea typeface="+mn-ea"/>
              </a:rPr>
              <a:t>税込）</a:t>
            </a:r>
            <a:r>
              <a:rPr lang="ja-JP" altLang="en-US" sz="3200" b="1" dirty="0">
                <a:solidFill>
                  <a:srgbClr val="C00000"/>
                </a:solidFill>
                <a:latin typeface="+mn-ea"/>
                <a:ea typeface="+mn-ea"/>
              </a:rPr>
              <a:t>　　　　　　　　　　</a:t>
            </a:r>
            <a:endParaRPr lang="en-US" altLang="ja-JP" sz="2400" b="1" dirty="0">
              <a:latin typeface="+mn-ea"/>
              <a:ea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9275" y="1361811"/>
            <a:ext cx="402674" cy="18909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スタンダードプラン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01197" y="1223493"/>
            <a:ext cx="169309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シードマイスター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44008" y="1195939"/>
            <a:ext cx="199926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希望小売価格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17,280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87199" y="1986474"/>
            <a:ext cx="197201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ネイチャーバランス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644008" y="1958449"/>
            <a:ext cx="199926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希望小売価格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17,280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626919" y="2763307"/>
            <a:ext cx="173477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化粧品</a:t>
            </a:r>
            <a:r>
              <a:rPr kumimoji="1" lang="en-US" altLang="ja-JP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kumimoji="1" lang="ja-JP" altLang="en-US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点セット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644007" y="2792154"/>
            <a:ext cx="199926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希望小売価格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17,280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3" name="表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411588"/>
              </p:ext>
            </p:extLst>
          </p:nvPr>
        </p:nvGraphicFramePr>
        <p:xfrm>
          <a:off x="323528" y="3717032"/>
          <a:ext cx="8496945" cy="278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1734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登録料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リピート商品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送料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毎月の費用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76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kumimoji="1" lang="en-US" altLang="ja-JP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kumimoji="1" lang="en-US" altLang="ja-JP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47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30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" name="正方形/長方形 43"/>
          <p:cNvSpPr/>
          <p:nvPr/>
        </p:nvSpPr>
        <p:spPr>
          <a:xfrm>
            <a:off x="2789735" y="4479200"/>
            <a:ext cx="3278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7,800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税込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5000P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88224" y="505401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無料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341868" y="4725144"/>
            <a:ext cx="15493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ja-JP" sz="24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7,800</a:t>
            </a:r>
            <a:r>
              <a:rPr lang="ja-JP" altLang="en-US" sz="24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ja-JP" altLang="en-US" sz="3200" b="1" dirty="0">
                <a:solidFill>
                  <a:srgbClr val="C00000"/>
                </a:solidFill>
                <a:latin typeface="+mn-ea"/>
                <a:ea typeface="+mn-ea"/>
              </a:rPr>
              <a:t>　　　　　　　　　　　</a:t>
            </a:r>
            <a:endParaRPr lang="en-US" altLang="ja-JP" sz="2400" b="1" dirty="0">
              <a:latin typeface="+mn-ea"/>
              <a:ea typeface="+mn-ea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99275" y="4661000"/>
            <a:ext cx="402674" cy="12753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ライトプラン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775123" y="4153892"/>
            <a:ext cx="134524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サプリハーフ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641910" y="4148418"/>
            <a:ext cx="195438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希望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小売</a:t>
            </a:r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価格 </a:t>
            </a:r>
            <a:r>
              <a:rPr kumimoji="1"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8,640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789735" y="5265595"/>
            <a:ext cx="327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7,800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税込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5000P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834431" y="4844866"/>
            <a:ext cx="1531188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ja-JP" altLang="en-US" sz="1600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モイストヴェール</a:t>
            </a:r>
            <a:endParaRPr kumimoji="1" lang="en-US" altLang="ja-JP" sz="1600" dirty="0" smtClean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600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サンポウレン</a:t>
            </a:r>
            <a:endParaRPr kumimoji="1" lang="ja-JP" altLang="en-US" sz="1600" dirty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671565" y="4945912"/>
            <a:ext cx="189507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希望小売価格</a:t>
            </a:r>
            <a:r>
              <a:rPr kumimoji="1"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8,640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2771800" y="6093296"/>
            <a:ext cx="3296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7,000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税込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4000P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775123" y="5760319"/>
            <a:ext cx="152317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ジェル</a:t>
            </a:r>
            <a:r>
              <a:rPr kumimoji="1" lang="en-US" altLang="ja-JP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&amp;</a:t>
            </a:r>
            <a:r>
              <a:rPr kumimoji="1" lang="ja-JP" altLang="en-US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ソープ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5445" y="5777551"/>
            <a:ext cx="189507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希望小売価格</a:t>
            </a:r>
            <a:r>
              <a:rPr kumimoji="1"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8,640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99" y="4164820"/>
            <a:ext cx="532994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93" y="4149080"/>
            <a:ext cx="258812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テキスト ボックス 62"/>
          <p:cNvSpPr txBox="1"/>
          <p:nvPr/>
        </p:nvSpPr>
        <p:spPr>
          <a:xfrm>
            <a:off x="1835696" y="4630768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どちらか</a:t>
            </a:r>
            <a:r>
              <a:rPr kumimoji="1" lang="en-US" altLang="ja-JP" sz="1200" b="1" dirty="0"/>
              <a:t>1</a:t>
            </a:r>
            <a:r>
              <a:rPr kumimoji="1" lang="ja-JP" altLang="en-US" sz="1200" b="1" dirty="0"/>
              <a:t>つ</a:t>
            </a: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27" y="4988725"/>
            <a:ext cx="247562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75" y="5841336"/>
            <a:ext cx="669375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正方形/長方形 65"/>
          <p:cNvSpPr/>
          <p:nvPr/>
        </p:nvSpPr>
        <p:spPr>
          <a:xfrm>
            <a:off x="2771800" y="2308810"/>
            <a:ext cx="3452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13,800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税込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)10000P</a:t>
            </a:r>
          </a:p>
        </p:txBody>
      </p:sp>
      <p:sp>
        <p:nvSpPr>
          <p:cNvPr id="67" name="正方形/長方形 66"/>
          <p:cNvSpPr/>
          <p:nvPr/>
        </p:nvSpPr>
        <p:spPr>
          <a:xfrm>
            <a:off x="2771800" y="3100898"/>
            <a:ext cx="3452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13,800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税込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)10000P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76542" y="4360819"/>
            <a:ext cx="958917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カード決済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>
              <a:lnSpc>
                <a:spcPts val="2100"/>
              </a:lnSpc>
            </a:pP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83567" y="5423882"/>
            <a:ext cx="114486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口座振替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1,500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343154" y="5621178"/>
            <a:ext cx="1549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ja-JP" sz="24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7,000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endParaRPr lang="en-US" altLang="ja-JP" sz="2400" dirty="0" smtClean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ts val="2400"/>
              </a:lnSpc>
            </a:pPr>
            <a:r>
              <a:rPr lang="en-US" altLang="ja-JP" sz="1400" b="1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400" b="1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税込</a:t>
            </a:r>
            <a:r>
              <a:rPr lang="en-US" altLang="ja-JP" sz="1400" b="1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3200" b="1" dirty="0">
                <a:solidFill>
                  <a:srgbClr val="C00000"/>
                </a:solidFill>
                <a:latin typeface="+mn-ea"/>
                <a:ea typeface="+mn-ea"/>
              </a:rPr>
              <a:t>　　　　　　　　　　　</a:t>
            </a:r>
            <a:endParaRPr lang="en-US" altLang="ja-JP" sz="2400" b="1" dirty="0">
              <a:latin typeface="+mn-ea"/>
              <a:ea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84368" y="512757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or</a:t>
            </a:r>
            <a:endParaRPr kumimoji="1" lang="ja-JP" altLang="en-US" sz="2400" dirty="0"/>
          </a:p>
        </p:txBody>
      </p:sp>
      <p:pic>
        <p:nvPicPr>
          <p:cNvPr id="1026" name="Picture 2" descr="H:\レギュラーデータ\☆☆☆ユニオンプラス\☆☆成分・製品情報\サンポウレン\サンポウレン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77" y="5013595"/>
            <a:ext cx="41524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  <p:bldP spid="5" grpId="0"/>
      <p:bldP spid="7" grpId="0"/>
      <p:bldP spid="8" grpId="0"/>
      <p:bldP spid="12" grpId="0"/>
      <p:bldP spid="24" grpId="0"/>
      <p:bldP spid="2" grpId="0"/>
      <p:bldP spid="3" grpId="0"/>
      <p:bldP spid="36" grpId="0"/>
      <p:bldP spid="38" grpId="0"/>
      <p:bldP spid="39" grpId="0"/>
      <p:bldP spid="41" grpId="0"/>
      <p:bldP spid="42" grpId="0"/>
      <p:bldP spid="44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3" grpId="0"/>
      <p:bldP spid="66" grpId="0"/>
      <p:bldP spid="67" grpId="0"/>
      <p:bldP spid="68" grpId="0"/>
      <p:bldP spid="69" grpId="0"/>
      <p:bldP spid="70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11" y="2816349"/>
            <a:ext cx="810937" cy="1065111"/>
          </a:xfrm>
          <a:prstGeom prst="rect">
            <a:avLst/>
          </a:prstGeom>
        </p:spPr>
      </p:pic>
      <p:sp>
        <p:nvSpPr>
          <p:cNvPr id="25601" name="タイトル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993063" cy="576262"/>
          </a:xfrm>
        </p:spPr>
        <p:txBody>
          <a:bodyPr/>
          <a:lstStyle/>
          <a:p>
            <a:r>
              <a:rPr lang="ja-JP" altLang="en-US" sz="2800" b="1" dirty="0"/>
              <a:t>ライトプラン マーケティング</a:t>
            </a: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969671" y="4460534"/>
            <a:ext cx="2843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solidFill>
                  <a:srgbClr val="C00000"/>
                </a:solidFill>
                <a:latin typeface="Calibri" pitchFamily="34" charset="0"/>
              </a:rPr>
              <a:t>ライトプランの特徴</a:t>
            </a:r>
            <a:endParaRPr lang="ja-JP" altLang="en-US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73691" y="5229200"/>
            <a:ext cx="405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☆自己購入</a:t>
            </a:r>
            <a:r>
              <a:rPr lang="en-US" altLang="ja-JP" dirty="0" smtClean="0"/>
              <a:t>+</a:t>
            </a:r>
            <a:r>
              <a:rPr lang="ja-JP" altLang="en-US" dirty="0" smtClean="0"/>
              <a:t>直紹介左右</a:t>
            </a:r>
            <a:r>
              <a:rPr lang="en-US" altLang="ja-JP" dirty="0" smtClean="0"/>
              <a:t>1</a:t>
            </a:r>
            <a:r>
              <a:rPr lang="ja-JP" altLang="en-US" dirty="0" smtClean="0"/>
              <a:t>人ずつ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73691" y="558924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☆</a:t>
            </a:r>
            <a:r>
              <a:rPr lang="en-US" altLang="ja-JP" dirty="0" smtClean="0"/>
              <a:t>30%</a:t>
            </a:r>
            <a:r>
              <a:rPr lang="ja-JP" altLang="en-US" dirty="0" smtClean="0"/>
              <a:t>バイナリー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86674" y="4869160"/>
            <a:ext cx="480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☆リピートは</a:t>
            </a:r>
            <a:r>
              <a:rPr lang="en-US" altLang="ja-JP" dirty="0" smtClean="0"/>
              <a:t>7,000</a:t>
            </a:r>
            <a:r>
              <a:rPr lang="ja-JP" altLang="en-US" dirty="0" smtClean="0"/>
              <a:t>円か</a:t>
            </a:r>
            <a:r>
              <a:rPr lang="en-US" altLang="ja-JP" dirty="0" smtClean="0"/>
              <a:t>7,800</a:t>
            </a:r>
            <a:r>
              <a:rPr lang="ja-JP" altLang="en-US" dirty="0" smtClean="0"/>
              <a:t>円ポッキリ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71600" y="6156012"/>
            <a:ext cx="702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C00000"/>
                </a:solidFill>
              </a:rPr>
              <a:t>☆ライトプランでスタート、レギュラープランへ昇格！で行きましょう</a:t>
            </a:r>
            <a:r>
              <a:rPr lang="ja-JP" altLang="en-US" b="1" dirty="0">
                <a:solidFill>
                  <a:srgbClr val="C00000"/>
                </a:solidFill>
              </a:rPr>
              <a:t>！！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49" y="1448763"/>
            <a:ext cx="2062855" cy="287469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27" y="1340768"/>
            <a:ext cx="2592288" cy="3184832"/>
          </a:xfrm>
          <a:prstGeom prst="rect">
            <a:avLst/>
          </a:prstGeom>
        </p:spPr>
      </p:pic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32" y="3900102"/>
            <a:ext cx="736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27" y="3842881"/>
            <a:ext cx="736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214">
            <a:off x="2377027" y="893663"/>
            <a:ext cx="1181100" cy="2298157"/>
          </a:xfrm>
          <a:prstGeom prst="rect">
            <a:avLst/>
          </a:prstGeom>
        </p:spPr>
      </p:pic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62" y="764704"/>
            <a:ext cx="1172713" cy="38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14" y="2501643"/>
            <a:ext cx="732405" cy="104809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742260" y="761663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 : </a:t>
            </a:r>
            <a:r>
              <a:rPr kumimoji="1" lang="ja-JP" altLang="en-US" dirty="0" smtClean="0"/>
              <a:t>スタンダードプラン</a:t>
            </a:r>
            <a:endParaRPr kumimoji="1" lang="en-US" altLang="ja-JP" dirty="0" smtClean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4499992" y="4286765"/>
            <a:ext cx="0" cy="222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24" y="1590346"/>
            <a:ext cx="728308" cy="91934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70" y="2338811"/>
            <a:ext cx="771952" cy="56537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42" y="2821287"/>
            <a:ext cx="493033" cy="64094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77" y="2246696"/>
            <a:ext cx="806298" cy="71793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17" y="1639949"/>
            <a:ext cx="756466" cy="8495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59" y="764704"/>
            <a:ext cx="1047750" cy="103822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377462" y="13407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48" y="2793313"/>
            <a:ext cx="1487595" cy="1081887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774971" y="1043444"/>
            <a:ext cx="1662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 </a:t>
            </a:r>
            <a:r>
              <a:rPr lang="ja-JP" altLang="en-US" dirty="0" smtClean="0"/>
              <a:t>： ライトプラン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42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17" grpId="0"/>
      <p:bldP spid="18" grpId="0"/>
      <p:bldP spid="19" grpId="0"/>
      <p:bldP spid="20" grpId="0"/>
      <p:bldP spid="22" grpId="0"/>
      <p:bldP spid="8" grpId="0"/>
      <p:bldP spid="9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539750" y="188913"/>
            <a:ext cx="79930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ja-JP" altLang="en-US" sz="2800" b="1" dirty="0" smtClean="0">
                <a:latin typeface="Calibri" pitchFamily="34" charset="0"/>
              </a:rPr>
              <a:t>交通事故傷害保険</a:t>
            </a:r>
            <a:endParaRPr lang="ja-JP" altLang="en-US" sz="2800" b="1" dirty="0">
              <a:latin typeface="Calibri" pitchFamily="34" charset="0"/>
            </a:endParaRP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611560" y="692696"/>
            <a:ext cx="65191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solidFill>
                  <a:srgbClr val="C00000"/>
                </a:solidFill>
              </a:rPr>
              <a:t>負担金０！メイン商品を購入している</a:t>
            </a:r>
            <a:r>
              <a:rPr lang="ja-JP" altLang="en-US" sz="2000" b="1" dirty="0">
                <a:solidFill>
                  <a:srgbClr val="C00000"/>
                </a:solidFill>
              </a:rPr>
              <a:t>人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にはもれなく付帯！</a:t>
            </a:r>
            <a:endParaRPr lang="en-US" altLang="ja-JP" sz="2000" b="1" dirty="0">
              <a:solidFill>
                <a:srgbClr val="C0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19571" y="5013176"/>
            <a:ext cx="270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C00000"/>
                </a:solidFill>
              </a:rPr>
              <a:t>通院</a:t>
            </a:r>
            <a:r>
              <a:rPr lang="en-US" altLang="ja-JP" sz="2000" dirty="0" smtClean="0">
                <a:solidFill>
                  <a:srgbClr val="C00000"/>
                </a:solidFill>
              </a:rPr>
              <a:t>1,000</a:t>
            </a:r>
            <a:r>
              <a:rPr lang="ja-JP" altLang="en-US" sz="2000" dirty="0" smtClean="0">
                <a:solidFill>
                  <a:srgbClr val="C00000"/>
                </a:solidFill>
              </a:rPr>
              <a:t>円</a:t>
            </a:r>
            <a:r>
              <a:rPr lang="en-US" altLang="ja-JP" sz="2000" dirty="0" smtClean="0">
                <a:solidFill>
                  <a:srgbClr val="C00000"/>
                </a:solidFill>
              </a:rPr>
              <a:t>(90</a:t>
            </a:r>
            <a:r>
              <a:rPr lang="ja-JP" altLang="en-US" sz="2000" dirty="0" smtClean="0">
                <a:solidFill>
                  <a:srgbClr val="C00000"/>
                </a:solidFill>
              </a:rPr>
              <a:t>日間</a:t>
            </a:r>
            <a:r>
              <a:rPr lang="en-US" altLang="ja-JP" sz="20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09186" y="1184215"/>
            <a:ext cx="4624975" cy="3725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ＭＳ Ｐゴシック" pitchFamily="50" charset="-128"/>
              </a:rPr>
              <a:t>◆明治安田生命・東京海上日動との提携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827584" y="1564596"/>
            <a:ext cx="3238652" cy="4320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ＭＳ Ｐゴシック" pitchFamily="50" charset="-128"/>
              </a:rPr>
              <a:t>◆日本国内・海外を問わず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809187" y="1976728"/>
            <a:ext cx="5779037" cy="4441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ＭＳ Ｐゴシック" pitchFamily="50" charset="-128"/>
              </a:rPr>
              <a:t>◆交通事故等でけがをした場合に保険金が支払われる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74592" y="3236123"/>
            <a:ext cx="2824113" cy="438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endParaRPr kumimoji="1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5844" y="2381508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C00000"/>
                </a:solidFill>
                <a:latin typeface="+mn-ea"/>
                <a:ea typeface="+mn-ea"/>
                <a:cs typeface="ＭＳ Ｐゴシック" pitchFamily="50" charset="-128"/>
              </a:rPr>
              <a:t>※</a:t>
            </a:r>
            <a:r>
              <a:rPr lang="ja-JP" altLang="en-US" sz="2000" dirty="0">
                <a:solidFill>
                  <a:srgbClr val="C00000"/>
                </a:solidFill>
                <a:latin typeface="+mn-ea"/>
                <a:ea typeface="+mn-ea"/>
                <a:cs typeface="ＭＳ Ｐゴシック" pitchFamily="50" charset="-128"/>
              </a:rPr>
              <a:t>交通事故とは</a:t>
            </a:r>
            <a:endParaRPr kumimoji="1" lang="ja-JP" altLang="en-US" sz="2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53227" y="2824738"/>
            <a:ext cx="791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dirty="0" smtClean="0">
                <a:solidFill>
                  <a:srgbClr val="333333"/>
                </a:solidFill>
                <a:latin typeface="+mn-ea"/>
                <a:cs typeface="ＭＳ Ｐゴシック" pitchFamily="50" charset="-128"/>
              </a:rPr>
              <a:t>自転車</a:t>
            </a:r>
            <a:r>
              <a:rPr lang="ja-JP" altLang="en-US" dirty="0" smtClean="0"/>
              <a:t>・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  <a:cs typeface="ＭＳ Ｐゴシック" pitchFamily="50" charset="-128"/>
              </a:rPr>
              <a:t>自動車</a:t>
            </a:r>
            <a:r>
              <a:rPr lang="ja-JP" altLang="en-US" dirty="0" smtClean="0"/>
              <a:t>・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  <a:cs typeface="ＭＳ Ｐゴシック" pitchFamily="50" charset="-128"/>
              </a:rPr>
              <a:t>電車</a:t>
            </a:r>
            <a:r>
              <a:rPr lang="ja-JP" altLang="en-US" dirty="0" smtClean="0"/>
              <a:t>・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  <a:cs typeface="ＭＳ Ｐゴシック" pitchFamily="50" charset="-128"/>
              </a:rPr>
              <a:t>バス</a:t>
            </a:r>
            <a:r>
              <a:rPr lang="ja-JP" altLang="en-US" dirty="0" smtClean="0"/>
              <a:t>・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  <a:cs typeface="ＭＳ Ｐゴシック" pitchFamily="50" charset="-128"/>
              </a:rPr>
              <a:t>飛行機</a:t>
            </a:r>
            <a:r>
              <a:rPr lang="ja-JP" altLang="en-US" dirty="0" smtClean="0"/>
              <a:t>・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  <a:cs typeface="ＭＳ Ｐゴシック" pitchFamily="50" charset="-128"/>
              </a:rPr>
              <a:t>船舶との衝突接触事故</a:t>
            </a:r>
            <a:r>
              <a:rPr lang="ja-JP" altLang="en-US" dirty="0"/>
              <a:t>あらゆる怪我を</a:t>
            </a:r>
            <a:r>
              <a:rPr lang="ja-JP" altLang="en-US" dirty="0" smtClean="0"/>
              <a:t>保障</a:t>
            </a:r>
            <a:endParaRPr lang="ja-JP" altLang="ja-JP" dirty="0">
              <a:latin typeface="+mn-ea"/>
              <a:cs typeface="ＭＳ Ｐゴシック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27955" y="5382621"/>
            <a:ext cx="2691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C00000"/>
                </a:solidFill>
              </a:rPr>
              <a:t>入院</a:t>
            </a:r>
            <a:r>
              <a:rPr lang="en-US" altLang="ja-JP" sz="2000" dirty="0" smtClean="0">
                <a:solidFill>
                  <a:srgbClr val="C00000"/>
                </a:solidFill>
              </a:rPr>
              <a:t>1,500</a:t>
            </a:r>
            <a:r>
              <a:rPr lang="ja-JP" altLang="en-US" sz="2000" dirty="0" smtClean="0">
                <a:solidFill>
                  <a:srgbClr val="C00000"/>
                </a:solidFill>
              </a:rPr>
              <a:t>円</a:t>
            </a:r>
            <a:r>
              <a:rPr lang="en-US" altLang="ja-JP" sz="2000" dirty="0" smtClean="0">
                <a:solidFill>
                  <a:srgbClr val="C00000"/>
                </a:solidFill>
              </a:rPr>
              <a:t>(180</a:t>
            </a:r>
            <a:r>
              <a:rPr lang="ja-JP" altLang="en-US" sz="2000" dirty="0" smtClean="0">
                <a:solidFill>
                  <a:srgbClr val="C00000"/>
                </a:solidFill>
              </a:rPr>
              <a:t>日</a:t>
            </a:r>
            <a:r>
              <a:rPr lang="en-US" altLang="ja-JP" sz="20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39788" y="5765033"/>
            <a:ext cx="2680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C00000"/>
                </a:solidFill>
              </a:rPr>
              <a:t>死亡</a:t>
            </a:r>
            <a:r>
              <a:rPr lang="en-US" altLang="ja-JP" sz="2000" dirty="0" smtClean="0">
                <a:solidFill>
                  <a:srgbClr val="C00000"/>
                </a:solidFill>
              </a:rPr>
              <a:t>100</a:t>
            </a:r>
            <a:r>
              <a:rPr lang="ja-JP" altLang="en-US" sz="2000" dirty="0" smtClean="0">
                <a:solidFill>
                  <a:srgbClr val="C00000"/>
                </a:solidFill>
              </a:rPr>
              <a:t>万円</a:t>
            </a:r>
            <a:endParaRPr lang="en-US" altLang="ja-JP" sz="2000" dirty="0" smtClean="0">
              <a:solidFill>
                <a:srgbClr val="C0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35844" y="3604954"/>
            <a:ext cx="273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  <a:latin typeface="+mn-ea"/>
                <a:ea typeface="+mn-ea"/>
                <a:cs typeface="ＭＳ Ｐゴシック" pitchFamily="50" charset="-128"/>
              </a:rPr>
              <a:t>※</a:t>
            </a:r>
            <a:r>
              <a:rPr lang="ja-JP" altLang="en-US" sz="2000" dirty="0" smtClean="0">
                <a:solidFill>
                  <a:srgbClr val="C00000"/>
                </a:solidFill>
                <a:latin typeface="+mn-ea"/>
                <a:ea typeface="+mn-ea"/>
                <a:cs typeface="ＭＳ Ｐゴシック" pitchFamily="50" charset="-128"/>
              </a:rPr>
              <a:t>保険金支払いの一例</a:t>
            </a:r>
            <a:endParaRPr kumimoji="1" lang="ja-JP" altLang="en-US" sz="2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7584" y="4066510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◆車にはねられた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915816" y="4077072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ja-JP" dirty="0" smtClean="0"/>
              <a:t>自転車</a:t>
            </a:r>
            <a:r>
              <a:rPr lang="ja-JP" altLang="en-US" dirty="0" smtClean="0"/>
              <a:t>とぶつかった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343160" y="4077072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ja-JP" dirty="0"/>
              <a:t>バスのステップを踏み外してケガ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27584" y="441725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◆バイクで転倒した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915816" y="4427820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◆駅</a:t>
            </a:r>
            <a:r>
              <a:rPr lang="ja-JP" altLang="ja-JP" dirty="0" smtClean="0"/>
              <a:t>の</a:t>
            </a:r>
            <a:r>
              <a:rPr lang="ja-JP" altLang="ja-JP" dirty="0"/>
              <a:t>階段で</a:t>
            </a:r>
            <a:r>
              <a:rPr lang="ja-JP" altLang="ja-JP" dirty="0" smtClean="0"/>
              <a:t>転ん</a:t>
            </a:r>
            <a:r>
              <a:rPr lang="ja-JP" altLang="en-US" dirty="0" smtClean="0"/>
              <a:t>だ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343160" y="442782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ja-JP" dirty="0"/>
              <a:t>旅客機が墜落して亡くなった</a:t>
            </a:r>
            <a:endParaRPr kumimoji="1" lang="ja-JP" altLang="en-US" dirty="0"/>
          </a:p>
        </p:txBody>
      </p:sp>
      <p:pic>
        <p:nvPicPr>
          <p:cNvPr id="2052" name="Picture 4" descr="é¢é£ç»å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79" y="238044"/>
            <a:ext cx="1848183" cy="19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32" grpId="0"/>
      <p:bldP spid="5" grpId="0" animBg="1"/>
      <p:bldP spid="22" grpId="0" animBg="1"/>
      <p:bldP spid="28" grpId="0" animBg="1"/>
      <p:bldP spid="6" grpId="0"/>
      <p:bldP spid="38" grpId="0"/>
      <p:bldP spid="40" grpId="0"/>
      <p:bldP spid="41" grpId="0"/>
      <p:bldP spid="42" grpId="0"/>
      <p:bldP spid="12" grpId="0"/>
      <p:bldP spid="43" grpId="0"/>
      <p:bldP spid="44" grpId="0"/>
      <p:bldP spid="45" grpId="0"/>
      <p:bldP spid="46" grpId="0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タイトル 1"/>
          <p:cNvSpPr txBox="1">
            <a:spLocks/>
          </p:cNvSpPr>
          <p:nvPr/>
        </p:nvSpPr>
        <p:spPr bwMode="auto">
          <a:xfrm>
            <a:off x="539750" y="188913"/>
            <a:ext cx="79930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ja-JP" altLang="en-US" sz="2800" dirty="0">
                <a:latin typeface="+mn-ea"/>
                <a:ea typeface="+mn-ea"/>
              </a:rPr>
              <a:t>奇跡</a:t>
            </a:r>
            <a:r>
              <a:rPr lang="ja-JP" altLang="ja-JP" sz="2800" dirty="0">
                <a:latin typeface="+mn-ea"/>
                <a:ea typeface="+mn-ea"/>
              </a:rPr>
              <a:t>の</a:t>
            </a:r>
            <a:r>
              <a:rPr lang="en-US" altLang="ja-JP" sz="2800" dirty="0">
                <a:latin typeface="+mn-ea"/>
                <a:ea typeface="+mn-ea"/>
              </a:rPr>
              <a:t>MLM</a:t>
            </a:r>
            <a:r>
              <a:rPr lang="ja-JP" altLang="en-US" sz="2800" dirty="0">
                <a:latin typeface="+mn-ea"/>
                <a:ea typeface="+mn-ea"/>
              </a:rPr>
              <a:t>でチャンスをつかもう！</a:t>
            </a:r>
            <a:r>
              <a:rPr lang="ja-JP" altLang="ja-JP" sz="2800" b="1" dirty="0">
                <a:latin typeface="Calibri" pitchFamily="34" charset="0"/>
              </a:rPr>
              <a:t>　</a:t>
            </a:r>
            <a:endParaRPr lang="ja-JP" altLang="en-US" sz="2800" b="1" dirty="0">
              <a:latin typeface="Calibri" pitchFamily="34" charset="0"/>
            </a:endParaRPr>
          </a:p>
        </p:txBody>
      </p:sp>
      <p:pic>
        <p:nvPicPr>
          <p:cNvPr id="35842" name="図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736" y="765175"/>
            <a:ext cx="4647728" cy="274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539750" y="4077072"/>
            <a:ext cx="79930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Calibri" pitchFamily="34" charset="0"/>
              </a:rPr>
              <a:t>★経営理念　 ～   物心両面の豊かさをメンバーや顧客に提供できる会社</a:t>
            </a: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2762250" y="3645024"/>
            <a:ext cx="331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latin typeface="+mn-ea"/>
                <a:ea typeface="+mn-ea"/>
              </a:rPr>
              <a:t>健全な</a:t>
            </a:r>
            <a:r>
              <a:rPr lang="en-US" altLang="ja-JP" sz="2000" b="1" dirty="0">
                <a:solidFill>
                  <a:srgbClr val="C00000"/>
                </a:solidFill>
                <a:latin typeface="+mn-ea"/>
                <a:ea typeface="+mn-ea"/>
              </a:rPr>
              <a:t>MLM</a:t>
            </a:r>
            <a:r>
              <a:rPr lang="ja-JP" altLang="en-US" sz="2000" b="1" dirty="0">
                <a:solidFill>
                  <a:srgbClr val="C00000"/>
                </a:solidFill>
                <a:latin typeface="+mn-ea"/>
                <a:ea typeface="+mn-ea"/>
              </a:rPr>
              <a:t>　５つの条件とは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5883" y="4557315"/>
            <a:ext cx="69733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Calibri" pitchFamily="34" charset="0"/>
              </a:rPr>
              <a:t>★商　　　品　 ～   口コミで広がる優良で他にない独自の消耗品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5119" y="5045114"/>
            <a:ext cx="76899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Calibri" pitchFamily="34" charset="0"/>
              </a:rPr>
              <a:t>★価　　　格　 ～   初期投資、リピート価格ともに適正で無理がないこと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5119" y="5519997"/>
            <a:ext cx="7419019" cy="501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Calibri" pitchFamily="34" charset="0"/>
              </a:rPr>
              <a:t>★システム　  ～   公平で十分な収入を得られるシンプルなシステム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5119" y="6125234"/>
            <a:ext cx="7300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Calibri" pitchFamily="34" charset="0"/>
              </a:rPr>
              <a:t>★タイミング   ～   市場が汚れておらず、顧客を十分確保できること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386167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30982" y="548680"/>
            <a:ext cx="74767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心身ともに健康で充実した毎日を過ごしていただきたい、</a:t>
            </a:r>
            <a:endParaRPr lang="en-US" altLang="ja-JP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ctr"/>
            <a:endParaRPr lang="en-US" altLang="ja-JP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ja-JP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それが私たちの</a:t>
            </a:r>
            <a:r>
              <a:rPr lang="ja-JP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願い</a:t>
            </a:r>
            <a:r>
              <a:rPr lang="ja-JP" alt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です！</a:t>
            </a:r>
            <a:endParaRPr kumimoji="1" lang="ja-JP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96136" y="5517232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Union</a:t>
            </a:r>
            <a:r>
              <a:rPr kumimoji="1" lang="en-US" altLang="ja-JP" sz="2400" i="1" spc="3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 Plus</a:t>
            </a:r>
            <a:endParaRPr kumimoji="1" lang="ja-JP" altLang="en-US" sz="2400" i="1" spc="300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22292" y="5847655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Yumesalon</a:t>
            </a:r>
            <a:endParaRPr kumimoji="1" lang="ja-JP" altLang="en-US" sz="2400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27" y="5157192"/>
            <a:ext cx="1080120" cy="13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正方形/長方形 12"/>
          <p:cNvSpPr>
            <a:spLocks noChangeArrowheads="1"/>
          </p:cNvSpPr>
          <p:nvPr/>
        </p:nvSpPr>
        <p:spPr bwMode="auto">
          <a:xfrm>
            <a:off x="2772097" y="544867"/>
            <a:ext cx="60483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>
                <a:latin typeface="+mj-ea"/>
                <a:ea typeface="+mj-ea"/>
              </a:rPr>
              <a:t>会社名　  株式会社ユニオンプラス</a:t>
            </a:r>
          </a:p>
        </p:txBody>
      </p:sp>
      <p:sp>
        <p:nvSpPr>
          <p:cNvPr id="35846" name="Rectangle 6"/>
          <p:cNvSpPr>
            <a:spLocks noRot="1" noChangeArrowheads="1"/>
          </p:cNvSpPr>
          <p:nvPr/>
        </p:nvSpPr>
        <p:spPr bwMode="auto">
          <a:xfrm>
            <a:off x="323528" y="5394676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ja-JP" altLang="en-US" sz="1200" b="1" dirty="0">
                <a:latin typeface="ＭＳ Ｐゴシック" charset="-128"/>
              </a:rPr>
              <a:t>代表取締役</a:t>
            </a:r>
            <a:r>
              <a:rPr lang="ja-JP" altLang="en-US" sz="1400" b="1" dirty="0">
                <a:latin typeface="ＭＳ Ｐゴシック" charset="-128"/>
              </a:rPr>
              <a:t> 　徳原 秀洛</a:t>
            </a:r>
          </a:p>
        </p:txBody>
      </p:sp>
      <p:pic>
        <p:nvPicPr>
          <p:cNvPr id="15363" name="Picture 10" descr="UNION P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673100"/>
            <a:ext cx="15303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2787404" y="1988840"/>
            <a:ext cx="1136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1978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　 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1990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　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224908" y="4586586"/>
            <a:ext cx="1800198" cy="38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ja-JP" altLang="en-US" sz="3000" dirty="0">
                <a:solidFill>
                  <a:srgbClr val="C00000"/>
                </a:solidFill>
                <a:ea typeface="HGS明朝E" pitchFamily="18" charset="-128"/>
              </a:rPr>
              <a:t>三方良し</a:t>
            </a:r>
          </a:p>
        </p:txBody>
      </p:sp>
      <p:sp>
        <p:nvSpPr>
          <p:cNvPr id="10" name="正方形/長方形 12"/>
          <p:cNvSpPr>
            <a:spLocks noChangeArrowheads="1"/>
          </p:cNvSpPr>
          <p:nvPr/>
        </p:nvSpPr>
        <p:spPr bwMode="auto">
          <a:xfrm>
            <a:off x="2771801" y="1349630"/>
            <a:ext cx="1152128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代  表</a:t>
            </a:r>
            <a:r>
              <a:rPr lang="ja-JP" altLang="en-US" sz="2400" dirty="0">
                <a:latin typeface="Calibri" pitchFamily="34" charset="0"/>
              </a:rPr>
              <a:t>　</a:t>
            </a:r>
            <a:endParaRPr lang="en-US" altLang="ja-JP" sz="2400" dirty="0"/>
          </a:p>
        </p:txBody>
      </p:sp>
      <p:sp>
        <p:nvSpPr>
          <p:cNvPr id="12" name="正方形/長方形 12"/>
          <p:cNvSpPr>
            <a:spLocks noChangeArrowheads="1"/>
          </p:cNvSpPr>
          <p:nvPr/>
        </p:nvSpPr>
        <p:spPr bwMode="auto">
          <a:xfrm>
            <a:off x="2772097" y="949329"/>
            <a:ext cx="60483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>
                <a:latin typeface="+mn-ea"/>
                <a:ea typeface="+mn-ea"/>
              </a:rPr>
              <a:t>所在地　  大阪府東大阪市長田東</a:t>
            </a:r>
            <a:r>
              <a:rPr lang="en-US" altLang="ja-JP" sz="2400" dirty="0">
                <a:latin typeface="+mn-ea"/>
                <a:ea typeface="+mn-ea"/>
              </a:rPr>
              <a:t>3-5-19</a:t>
            </a: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2719387" y="3737551"/>
            <a:ext cx="6048375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ja-JP" sz="2400" b="1" dirty="0">
                <a:latin typeface="ＭＳ Ｐゴシック" charset="-128"/>
              </a:rPr>
              <a:t>☆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2015</a:t>
            </a:r>
            <a:r>
              <a:rPr lang="ja-JP" altLang="en-US" sz="2400" b="1" dirty="0">
                <a:latin typeface="ＭＳ Ｐゴシック" charset="-128"/>
              </a:rPr>
              <a:t>年</a:t>
            </a:r>
            <a:r>
              <a:rPr lang="en-US" altLang="ja-JP" sz="2400" b="1" dirty="0">
                <a:latin typeface="ＭＳ Ｐゴシック" charset="-128"/>
              </a:rPr>
              <a:t>5</a:t>
            </a:r>
            <a:r>
              <a:rPr lang="ja-JP" altLang="en-US" sz="2400" b="1" dirty="0">
                <a:latin typeface="ＭＳ Ｐゴシック" charset="-128"/>
              </a:rPr>
              <a:t>月</a:t>
            </a:r>
            <a:r>
              <a:rPr lang="en-US" altLang="ja-JP" sz="2400" b="1" dirty="0">
                <a:latin typeface="ＭＳ Ｐゴシック" charset="-128"/>
              </a:rPr>
              <a:t>1</a:t>
            </a:r>
            <a:r>
              <a:rPr lang="ja-JP" altLang="en-US" sz="2400" b="1" dirty="0">
                <a:latin typeface="ＭＳ Ｐゴシック" charset="-128"/>
              </a:rPr>
              <a:t>日 ユニオンプラス　スタート！</a:t>
            </a:r>
            <a:endParaRPr lang="en-US" altLang="ja-JP" sz="2400" b="1" dirty="0">
              <a:latin typeface="ＭＳ Ｐゴシック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787404" y="2780928"/>
            <a:ext cx="1151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ja-JP" altLang="en-US" sz="2400" dirty="0">
                <a:latin typeface="ＭＳ Ｐゴシック" charset="-128"/>
              </a:rPr>
              <a:t>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68" y="4512574"/>
            <a:ext cx="1886290" cy="190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2"/>
          <p:cNvSpPr>
            <a:spLocks noChangeArrowheads="1"/>
          </p:cNvSpPr>
          <p:nvPr/>
        </p:nvSpPr>
        <p:spPr bwMode="auto">
          <a:xfrm>
            <a:off x="4211960" y="4946626"/>
            <a:ext cx="4579628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ja-JP" sz="2400" dirty="0"/>
              <a:t>売り手よし・買い手よし・世間よし</a:t>
            </a:r>
            <a:endParaRPr lang="ja-JP" altLang="en-US" sz="2400" dirty="0"/>
          </a:p>
        </p:txBody>
      </p:sp>
      <p:sp>
        <p:nvSpPr>
          <p:cNvPr id="16" name="正方形/長方形 12"/>
          <p:cNvSpPr>
            <a:spLocks noChangeArrowheads="1"/>
          </p:cNvSpPr>
          <p:nvPr/>
        </p:nvSpPr>
        <p:spPr bwMode="auto">
          <a:xfrm>
            <a:off x="4231258" y="5589240"/>
            <a:ext cx="4704346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>
                <a:latin typeface="Calibri" pitchFamily="34" charset="0"/>
              </a:rPr>
              <a:t>大丸・高島屋・伊藤忠・丸紅・住友・東レ・ワコール・トヨタ・日本生命</a:t>
            </a:r>
            <a:r>
              <a:rPr lang="en-US" altLang="ja-JP" sz="2400" dirty="0" err="1">
                <a:latin typeface="Calibri" pitchFamily="34" charset="0"/>
              </a:rPr>
              <a:t>etc</a:t>
            </a:r>
            <a:endParaRPr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67944" y="134076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徳原秀洛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シュウラク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)1949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年生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67944" y="1988840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ダイトク金属を創業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株式会社ダイトクとして法人化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82782" y="2780928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食品事業部を設立、健康食品の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通販から健康産業へ参入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4" y="3271713"/>
            <a:ext cx="1672575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35846" grpId="0"/>
      <p:bldP spid="15364" grpId="0"/>
      <p:bldP spid="35853" grpId="0"/>
      <p:bldP spid="10" grpId="0"/>
      <p:bldP spid="12" grpId="0"/>
      <p:bldP spid="13" grpId="0"/>
      <p:bldP spid="3" grpId="0"/>
      <p:bldP spid="15" grpId="0"/>
      <p:bldP spid="16" grpId="0"/>
      <p:bldP spid="4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/>
          <p:cNvSpPr txBox="1"/>
          <p:nvPr/>
        </p:nvSpPr>
        <p:spPr>
          <a:xfrm>
            <a:off x="1971923" y="215355"/>
            <a:ext cx="5544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ea"/>
                <a:ea typeface="+mn-ea"/>
              </a:rPr>
              <a:t>ユニオンプラスの取扱い商品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527" y="3056459"/>
            <a:ext cx="2353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PｺﾞｼｯｸE" pitchFamily="50" charset="-128"/>
                <a:ea typeface="HGPｺﾞｼｯｸE" pitchFamily="50" charset="-128"/>
              </a:rPr>
              <a:t>ネイチャーバランス</a:t>
            </a:r>
          </a:p>
        </p:txBody>
      </p:sp>
      <p:sp>
        <p:nvSpPr>
          <p:cNvPr id="9" name="テキスト ボックス 3"/>
          <p:cNvSpPr txBox="1"/>
          <p:nvPr/>
        </p:nvSpPr>
        <p:spPr>
          <a:xfrm>
            <a:off x="3541272" y="3052991"/>
            <a:ext cx="2192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PｺﾞｼｯｸE" pitchFamily="50" charset="-128"/>
                <a:ea typeface="HGPｺﾞｼｯｸE" pitchFamily="50" charset="-128"/>
              </a:rPr>
              <a:t>シードマイスター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81" y="1068875"/>
            <a:ext cx="261548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8" y="1028227"/>
            <a:ext cx="270168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445113" y="6020897"/>
            <a:ext cx="223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クレンジングジェル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78" y="4054808"/>
            <a:ext cx="89226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3480052" y="6001605"/>
            <a:ext cx="2201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フェイシャルソープ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16" y="4077072"/>
            <a:ext cx="100357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6527852" y="6020897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モイストヴェール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68" y="4099336"/>
            <a:ext cx="710104" cy="175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91" y="1043859"/>
            <a:ext cx="266429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3"/>
          <p:cNvSpPr txBox="1"/>
          <p:nvPr/>
        </p:nvSpPr>
        <p:spPr>
          <a:xfrm>
            <a:off x="6636090" y="3063385"/>
            <a:ext cx="1752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HGPｺﾞｼｯｸE" pitchFamily="50" charset="-128"/>
                <a:ea typeface="HGPｺﾞｼｯｸE" pitchFamily="50" charset="-128"/>
              </a:rPr>
              <a:t>サンポウレン</a:t>
            </a:r>
            <a:endParaRPr lang="ja-JP" altLang="en-US" sz="2000" dirty="0"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36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9" grpId="0"/>
      <p:bldP spid="21" grpId="0"/>
      <p:bldP spid="23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43808" y="1353638"/>
            <a:ext cx="176089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 dirty="0" smtClean="0">
                <a:solidFill>
                  <a:srgbClr val="C00000"/>
                </a:solidFill>
                <a:latin typeface="ＭＳ Ｐゴシック" charset="-128"/>
              </a:rPr>
              <a:t>・</a:t>
            </a:r>
            <a:r>
              <a:rPr lang="ja-JP" altLang="en-US" sz="2000" dirty="0">
                <a:solidFill>
                  <a:srgbClr val="C00000"/>
                </a:solidFill>
                <a:latin typeface="ＭＳ Ｐゴシック" charset="-128"/>
              </a:rPr>
              <a:t>栄養バランス</a:t>
            </a:r>
          </a:p>
          <a:p>
            <a:pPr>
              <a:lnSpc>
                <a:spcPct val="120000"/>
              </a:lnSpc>
            </a:pPr>
            <a:r>
              <a:rPr lang="ja-JP" altLang="en-US" sz="2000" dirty="0">
                <a:solidFill>
                  <a:srgbClr val="C00000"/>
                </a:solidFill>
                <a:latin typeface="ＭＳ Ｐゴシック" charset="-128"/>
              </a:rPr>
              <a:t>・代謝免疫</a:t>
            </a:r>
          </a:p>
          <a:p>
            <a:pPr>
              <a:lnSpc>
                <a:spcPct val="120000"/>
              </a:lnSpc>
            </a:pPr>
            <a:r>
              <a:rPr lang="ja-JP" altLang="en-US" sz="2000" dirty="0">
                <a:solidFill>
                  <a:srgbClr val="C00000"/>
                </a:solidFill>
                <a:latin typeface="ＭＳ Ｐゴシック" charset="-128"/>
              </a:rPr>
              <a:t>・抗酸化</a:t>
            </a:r>
            <a:endParaRPr lang="ja-JP" altLang="en-US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</p:txBody>
      </p:sp>
      <p:sp>
        <p:nvSpPr>
          <p:cNvPr id="2" name="テキスト ボックス 3"/>
          <p:cNvSpPr txBox="1"/>
          <p:nvPr/>
        </p:nvSpPr>
        <p:spPr>
          <a:xfrm>
            <a:off x="1971923" y="215355"/>
            <a:ext cx="5544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ea"/>
                <a:ea typeface="+mn-ea"/>
              </a:rPr>
              <a:t>ユニオンプラスの取扱い商品</a:t>
            </a:r>
          </a:p>
        </p:txBody>
      </p:sp>
      <p:sp>
        <p:nvSpPr>
          <p:cNvPr id="3" name="テキスト ボックス 3"/>
          <p:cNvSpPr txBox="1"/>
          <p:nvPr/>
        </p:nvSpPr>
        <p:spPr>
          <a:xfrm>
            <a:off x="7524328" y="1353638"/>
            <a:ext cx="147286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 dirty="0" smtClean="0">
                <a:solidFill>
                  <a:srgbClr val="C00000"/>
                </a:solidFill>
                <a:latin typeface="ＭＳ Ｐゴシック" charset="-128"/>
              </a:rPr>
              <a:t>・</a:t>
            </a:r>
            <a:r>
              <a:rPr lang="ja-JP" altLang="en-US" sz="2000" dirty="0">
                <a:solidFill>
                  <a:srgbClr val="C00000"/>
                </a:solidFill>
                <a:latin typeface="ＭＳ Ｐゴシック" charset="-128"/>
              </a:rPr>
              <a:t>代謝免疫</a:t>
            </a:r>
          </a:p>
          <a:p>
            <a:pPr>
              <a:lnSpc>
                <a:spcPct val="120000"/>
              </a:lnSpc>
            </a:pPr>
            <a:r>
              <a:rPr lang="ja-JP" altLang="en-US" sz="2000" dirty="0">
                <a:solidFill>
                  <a:srgbClr val="C00000"/>
                </a:solidFill>
                <a:latin typeface="ＭＳ Ｐゴシック" charset="-128"/>
              </a:rPr>
              <a:t>・抗酸化</a:t>
            </a:r>
          </a:p>
          <a:p>
            <a:pPr>
              <a:lnSpc>
                <a:spcPct val="120000"/>
              </a:lnSpc>
            </a:pPr>
            <a:r>
              <a:rPr lang="ja-JP" altLang="en-US" sz="2000" dirty="0">
                <a:solidFill>
                  <a:srgbClr val="C00000"/>
                </a:solidFill>
                <a:latin typeface="ＭＳ Ｐゴシック" charset="-128"/>
              </a:rPr>
              <a:t>・血管血流</a:t>
            </a:r>
            <a:endParaRPr lang="ja-JP" altLang="en-US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527" y="2881687"/>
            <a:ext cx="2383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HGPｺﾞｼｯｸE" pitchFamily="50" charset="-128"/>
                <a:ea typeface="HGPｺﾞｼｯｸE" pitchFamily="50" charset="-128"/>
              </a:rPr>
              <a:t>ネイチャーバランス</a:t>
            </a:r>
            <a:endParaRPr lang="ja-JP" altLang="en-US" sz="20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9" name="テキスト ボックス 3"/>
          <p:cNvSpPr txBox="1"/>
          <p:nvPr/>
        </p:nvSpPr>
        <p:spPr>
          <a:xfrm>
            <a:off x="5187366" y="2860099"/>
            <a:ext cx="20882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HGPｺﾞｼｯｸE" pitchFamily="50" charset="-128"/>
                <a:ea typeface="HGPｺﾞｼｯｸE" pitchFamily="50" charset="-128"/>
              </a:rPr>
              <a:t>シードマイスター</a:t>
            </a:r>
            <a:endParaRPr lang="ja-JP" altLang="en-US" sz="20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4969" y="5951021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/>
              <a:t>抗酸化、保湿、美白</a:t>
            </a:r>
            <a:r>
              <a:rPr lang="ja-JP" altLang="ja-JP" dirty="0" smtClean="0"/>
              <a:t>、</a:t>
            </a:r>
            <a:endParaRPr lang="en-US" altLang="ja-JP" dirty="0" smtClean="0"/>
          </a:p>
          <a:p>
            <a:pPr algn="ctr"/>
            <a:r>
              <a:rPr lang="ja-JP" altLang="ja-JP" dirty="0" smtClean="0"/>
              <a:t>アンチエイジング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91880" y="5924505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/>
              <a:t>しっとりとお肌を</a:t>
            </a:r>
            <a:r>
              <a:rPr lang="ja-JP" altLang="ja-JP" dirty="0" smtClean="0"/>
              <a:t>守る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クレイクレンジング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98640" y="5951021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 smtClean="0"/>
              <a:t>保湿</a:t>
            </a:r>
            <a:r>
              <a:rPr lang="ja-JP" altLang="en-US" dirty="0" smtClean="0"/>
              <a:t>しながら</a:t>
            </a:r>
            <a:r>
              <a:rPr lang="ja-JP" altLang="ja-JP" dirty="0" smtClean="0"/>
              <a:t>シワ</a:t>
            </a:r>
            <a:r>
              <a:rPr lang="ja-JP" altLang="ja-JP" dirty="0"/>
              <a:t>を</a:t>
            </a:r>
            <a:r>
              <a:rPr lang="ja-JP" altLang="ja-JP" dirty="0" smtClean="0"/>
              <a:t>改善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オールインワン</a:t>
            </a:r>
            <a:r>
              <a:rPr lang="ja-JP" altLang="ja-JP" dirty="0" smtClean="0"/>
              <a:t>美容</a:t>
            </a:r>
            <a:r>
              <a:rPr lang="ja-JP" altLang="ja-JP" dirty="0"/>
              <a:t>液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94" y="1052936"/>
            <a:ext cx="263797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9" y="1028227"/>
            <a:ext cx="271974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1107816" y="3841303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クレンジングジェル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66" y="4124505"/>
            <a:ext cx="89226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3844120" y="3841303"/>
            <a:ext cx="152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フェイシャルソープ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16" y="4186948"/>
            <a:ext cx="100357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6580424" y="3841303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モイストヴェール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46" y="4493509"/>
            <a:ext cx="58249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8" grpId="0"/>
      <p:bldP spid="9" grpId="0"/>
      <p:bldP spid="5" grpId="0"/>
      <p:bldP spid="14" grpId="0"/>
      <p:bldP spid="16" grpId="0"/>
      <p:bldP spid="19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18" y="5085184"/>
            <a:ext cx="2103154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" name="タイトル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103662" cy="432048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2800" b="1" dirty="0"/>
              <a:t>ネイチャーバランス</a:t>
            </a:r>
          </a:p>
        </p:txBody>
      </p:sp>
      <p:sp>
        <p:nvSpPr>
          <p:cNvPr id="18434" name="テキスト ボックス 4"/>
          <p:cNvSpPr txBox="1">
            <a:spLocks noChangeArrowheads="1"/>
          </p:cNvSpPr>
          <p:nvPr/>
        </p:nvSpPr>
        <p:spPr bwMode="auto">
          <a:xfrm>
            <a:off x="3367088" y="692696"/>
            <a:ext cx="5472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ja-JP" b="1" dirty="0">
                <a:solidFill>
                  <a:srgbClr val="0070C0"/>
                </a:solidFill>
                <a:latin typeface="Calibri" pitchFamily="34" charset="0"/>
              </a:rPr>
              <a:t>１日１袋</a:t>
            </a:r>
            <a:r>
              <a:rPr lang="ja-JP" altLang="ja-JP" b="1" dirty="0" smtClean="0">
                <a:solidFill>
                  <a:srgbClr val="0070C0"/>
                </a:solidFill>
                <a:latin typeface="Calibri" pitchFamily="34" charset="0"/>
              </a:rPr>
              <a:t>で</a:t>
            </a:r>
            <a:r>
              <a:rPr lang="ja-JP" altLang="en-US" b="1" dirty="0">
                <a:solidFill>
                  <a:srgbClr val="0070C0"/>
                </a:solidFill>
                <a:latin typeface="Calibri" pitchFamily="34" charset="0"/>
              </a:rPr>
              <a:t>２４</a:t>
            </a:r>
            <a:r>
              <a:rPr lang="ja-JP" altLang="ja-JP" b="1" dirty="0" smtClean="0">
                <a:solidFill>
                  <a:srgbClr val="0070C0"/>
                </a:solidFill>
                <a:latin typeface="Calibri" pitchFamily="34" charset="0"/>
              </a:rPr>
              <a:t>種類</a:t>
            </a:r>
            <a:r>
              <a:rPr lang="ja-JP" altLang="ja-JP" b="1" dirty="0">
                <a:solidFill>
                  <a:srgbClr val="0070C0"/>
                </a:solidFill>
                <a:latin typeface="Calibri" pitchFamily="34" charset="0"/>
              </a:rPr>
              <a:t>の豊富な栄養素が摂取できます！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202" y="4149725"/>
            <a:ext cx="12477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正方形/長方形 9"/>
          <p:cNvSpPr>
            <a:spLocks noChangeArrowheads="1"/>
          </p:cNvSpPr>
          <p:nvPr/>
        </p:nvSpPr>
        <p:spPr bwMode="auto">
          <a:xfrm>
            <a:off x="942777" y="5764213"/>
            <a:ext cx="161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ja-JP" b="1" dirty="0">
                <a:latin typeface="Calibri" pitchFamily="34" charset="0"/>
              </a:rPr>
              <a:t>勝島慎二</a:t>
            </a:r>
          </a:p>
        </p:txBody>
      </p:sp>
      <p:sp>
        <p:nvSpPr>
          <p:cNvPr id="18438" name="正方形/長方形 11"/>
          <p:cNvSpPr>
            <a:spLocks noChangeArrowheads="1"/>
          </p:cNvSpPr>
          <p:nvPr/>
        </p:nvSpPr>
        <p:spPr bwMode="auto">
          <a:xfrm>
            <a:off x="539552" y="6092825"/>
            <a:ext cx="2030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ja-JP" dirty="0">
                <a:latin typeface="Calibri" pitchFamily="34" charset="0"/>
              </a:rPr>
              <a:t>京都大学医学博士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046139"/>
              </p:ext>
            </p:extLst>
          </p:nvPr>
        </p:nvGraphicFramePr>
        <p:xfrm>
          <a:off x="3412708" y="1052738"/>
          <a:ext cx="2499453" cy="3240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61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0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06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9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栄養素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配合量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食材との比較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βカロテン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３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にんじん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38g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ビタミンＢ</a:t>
                      </a:r>
                      <a:r>
                        <a:rPr kumimoji="1" lang="en-US" sz="900" kern="12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２０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豚ロース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2900g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ビタミンＢ</a:t>
                      </a:r>
                      <a:r>
                        <a:rPr kumimoji="1" lang="en-US" sz="900" kern="12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１２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牛レバー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400g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ビタミンＢ</a:t>
                      </a:r>
                      <a:r>
                        <a:rPr kumimoji="1" lang="en-US" sz="900" kern="1200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１０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まぐろ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1170g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ビタミンＢ</a:t>
                      </a:r>
                      <a:r>
                        <a:rPr kumimoji="1" lang="en-US" sz="900" kern="1200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５０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µg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しじみ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80g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ナイアシン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１０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まいたけ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110g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パントテン酸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１０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納豆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250g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ビオチン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５０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µg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 smtClean="0">
                          <a:solidFill>
                            <a:schemeClr val="tx1"/>
                          </a:solidFill>
                          <a:effectLst/>
                        </a:rPr>
                        <a:t>たまねぎ</a:t>
                      </a: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240g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葉 酸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２００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µg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ほうれん草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100g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ビタミンＣ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２５０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レモン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250g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ビタミンＤ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５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µg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うなぎ蒲焼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27g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ビタミンＥ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１３４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アーモンド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450g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291519"/>
              </p:ext>
            </p:extLst>
          </p:nvPr>
        </p:nvGraphicFramePr>
        <p:xfrm>
          <a:off x="6137448" y="1052738"/>
          <a:ext cx="2539008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2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80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7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栄養素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配合量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食材との比較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050" kern="1200" dirty="0" smtClean="0">
                          <a:solidFill>
                            <a:srgbClr val="C00000"/>
                          </a:solidFill>
                          <a:effectLst/>
                        </a:rPr>
                        <a:t>亜 鉛</a:t>
                      </a:r>
                      <a:endParaRPr lang="ja-JP" altLang="ja-JP" sz="1200" kern="100" dirty="0" smtClean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050" kern="1200" dirty="0" smtClean="0">
                          <a:solidFill>
                            <a:schemeClr val="tx1"/>
                          </a:solidFill>
                          <a:effectLst/>
                        </a:rPr>
                        <a:t>１０</a:t>
                      </a:r>
                      <a:r>
                        <a:rPr kumimoji="1" lang="en-US" altLang="ja-JP" sz="1050" kern="1200" dirty="0" smtClean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altLang="ja-JP" sz="1200" kern="100" dirty="0" smtClean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050" kern="1200" dirty="0" smtClean="0">
                          <a:solidFill>
                            <a:schemeClr val="tx1"/>
                          </a:solidFill>
                          <a:effectLst/>
                        </a:rPr>
                        <a:t>牡蠣</a:t>
                      </a:r>
                      <a:endParaRPr lang="ja-JP" altLang="ja-JP" sz="1200" kern="100" dirty="0" smtClean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kern="1200" dirty="0" smtClean="0">
                          <a:solidFill>
                            <a:schemeClr val="tx1"/>
                          </a:solidFill>
                          <a:effectLst/>
                        </a:rPr>
                        <a:t>75g</a:t>
                      </a:r>
                      <a:endParaRPr lang="ja-JP" altLang="ja-JP" sz="1200" kern="100" dirty="0" smtClean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カルシウム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２１０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牛乳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190g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マグネシウム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１００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ひじき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16g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5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鉄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２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５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あさり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65g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rgbClr val="C00000"/>
                          </a:solidFill>
                          <a:effectLst/>
                        </a:rPr>
                        <a:t>銅</a:t>
                      </a:r>
                      <a:endParaRPr lang="ja-JP" sz="1050" kern="100" dirty="0">
                        <a:solidFill>
                          <a:srgbClr val="C0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１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いか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30g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カリウム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５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りんご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4.5g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5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マンガン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３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しょうが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60g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5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セレン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２５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µg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かつお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20g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5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クロム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３０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µg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そば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90g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5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モリブデン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５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µg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こんにゃく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31g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4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ｺｴﾝｻﾞｲﾑＱ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５３</a:t>
                      </a: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ja-JP" sz="900" kern="1200" dirty="0">
                          <a:solidFill>
                            <a:schemeClr val="tx1"/>
                          </a:solidFill>
                          <a:effectLst/>
                        </a:rPr>
                        <a:t>牛肉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sz="900" kern="1200" dirty="0">
                          <a:solidFill>
                            <a:schemeClr val="tx1"/>
                          </a:solidFill>
                          <a:effectLst/>
                        </a:rPr>
                        <a:t>1700g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5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レシチン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r>
                        <a:rPr kumimoji="1" lang="en-US" sz="900" kern="1200" dirty="0" smtClean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4067944" y="4293096"/>
            <a:ext cx="3688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C00000"/>
                </a:solidFill>
                <a:latin typeface="Calibri" pitchFamily="34" charset="0"/>
              </a:rPr>
              <a:t>赤い文字は　　</a:t>
            </a:r>
            <a:r>
              <a:rPr lang="ja-JP" altLang="en-US" sz="1400" dirty="0">
                <a:solidFill>
                  <a:srgbClr val="C00000"/>
                </a:solidFill>
                <a:latin typeface="Calibri" pitchFamily="34" charset="0"/>
              </a:rPr>
              <a:t>　</a:t>
            </a:r>
            <a:r>
              <a:rPr lang="ja-JP" altLang="ja-JP" dirty="0">
                <a:latin typeface="Calibri" pitchFamily="34" charset="0"/>
              </a:rPr>
              <a:t>栄養機能食品成分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3143485" y="4571836"/>
            <a:ext cx="5725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Calibri" pitchFamily="34" charset="0"/>
              </a:rPr>
              <a:t>17</a:t>
            </a:r>
            <a:r>
              <a:rPr lang="ja-JP" altLang="en-US" dirty="0">
                <a:latin typeface="Calibri" pitchFamily="34" charset="0"/>
              </a:rPr>
              <a:t>種類</a:t>
            </a:r>
            <a:r>
              <a:rPr lang="ja-JP" altLang="ja-JP" dirty="0">
                <a:latin typeface="Calibri" pitchFamily="34" charset="0"/>
              </a:rPr>
              <a:t>すべての規格基準を満た</a:t>
            </a:r>
            <a:r>
              <a:rPr lang="ja-JP" altLang="en-US" dirty="0">
                <a:latin typeface="Calibri" pitchFamily="34" charset="0"/>
              </a:rPr>
              <a:t>す</a:t>
            </a:r>
            <a:r>
              <a:rPr lang="ja-JP" altLang="en-US" dirty="0">
                <a:solidFill>
                  <a:srgbClr val="C00000"/>
                </a:solidFill>
                <a:latin typeface="Calibri" pitchFamily="34" charset="0"/>
              </a:rPr>
              <a:t>栄養機能食品</a:t>
            </a:r>
            <a:r>
              <a:rPr lang="ja-JP" altLang="ja-JP" dirty="0">
                <a:latin typeface="Calibri" pitchFamily="34" charset="0"/>
              </a:rPr>
              <a:t>！</a:t>
            </a:r>
            <a:endParaRPr lang="en-US" altLang="ja-JP" dirty="0">
              <a:latin typeface="Calibri" pitchFamily="34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367088" y="1268763"/>
            <a:ext cx="844872" cy="3024336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01600">
              <a:srgbClr val="C00000">
                <a:alpha val="40000"/>
              </a:srgbClr>
            </a:glow>
            <a:outerShdw dir="168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角丸四角形 24"/>
          <p:cNvSpPr/>
          <p:nvPr/>
        </p:nvSpPr>
        <p:spPr>
          <a:xfrm>
            <a:off x="6114579" y="1268763"/>
            <a:ext cx="844872" cy="1368149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01600">
              <a:srgbClr val="C00000">
                <a:alpha val="40000"/>
              </a:srgbClr>
            </a:glow>
            <a:outerShdw dir="168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13" y="5039119"/>
            <a:ext cx="1411301" cy="158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16" y="5061612"/>
            <a:ext cx="1367284" cy="163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2" y="825627"/>
            <a:ext cx="2542751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  <p:bldP spid="18436" grpId="0"/>
      <p:bldP spid="18438" grpId="0"/>
      <p:bldP spid="21" grpId="0"/>
      <p:bldP spid="22" grpId="0"/>
      <p:bldP spid="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9863"/>
            <a:ext cx="52212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827088" y="1223963"/>
            <a:ext cx="633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ja-JP" sz="2400" b="1" dirty="0">
                <a:latin typeface="Calibri" pitchFamily="34" charset="0"/>
              </a:rPr>
              <a:t>種子</a:t>
            </a:r>
            <a:r>
              <a:rPr lang="en-US" altLang="ja-JP" sz="2400" b="1" dirty="0">
                <a:latin typeface="Calibri" pitchFamily="34" charset="0"/>
              </a:rPr>
              <a:t>(Seed)</a:t>
            </a:r>
            <a:r>
              <a:rPr lang="ja-JP" altLang="ja-JP" sz="2400" b="1" dirty="0">
                <a:latin typeface="Calibri" pitchFamily="34" charset="0"/>
              </a:rPr>
              <a:t>はすべての生命の源であり、不老不死の力の象徴です！スーパーシードの強靭な生命力に北極海の恵みがコラボレーション！</a:t>
            </a:r>
            <a:endParaRPr lang="ja-JP" altLang="en-US" sz="2400" b="1" dirty="0">
              <a:latin typeface="Calibri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573338"/>
            <a:ext cx="41925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0238" y="3500438"/>
            <a:ext cx="47640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4508500"/>
            <a:ext cx="4751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900113" y="5589588"/>
            <a:ext cx="7265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b="1" i="1" dirty="0">
                <a:solidFill>
                  <a:srgbClr val="C00000"/>
                </a:solidFill>
                <a:latin typeface="Calibri" pitchFamily="34" charset="0"/>
              </a:rPr>
              <a:t>生体防衛能力を高め酸化ストレスによる</a:t>
            </a:r>
            <a:endParaRPr lang="en-US" altLang="ja-JP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ja-JP" altLang="en-US" sz="3200" b="1" i="1" dirty="0">
                <a:solidFill>
                  <a:srgbClr val="C00000"/>
                </a:solidFill>
                <a:latin typeface="Calibri" pitchFamily="34" charset="0"/>
              </a:rPr>
              <a:t>老化や生活習慣病から人々を守ります！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438"/>
            <a:ext cx="129405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373745" y="473155"/>
            <a:ext cx="2304256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+mn-ea"/>
                <a:ea typeface="+mn-ea"/>
              </a:rPr>
              <a:t>ブラッククミン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9" b="10790"/>
          <a:stretch/>
        </p:blipFill>
        <p:spPr>
          <a:xfrm>
            <a:off x="6704599" y="476672"/>
            <a:ext cx="1899849" cy="147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正方形/長方形 8"/>
          <p:cNvSpPr/>
          <p:nvPr/>
        </p:nvSpPr>
        <p:spPr>
          <a:xfrm>
            <a:off x="373745" y="900533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死以外のあらゆる病を癒す！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73745" y="1311151"/>
            <a:ext cx="5181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+mn-ea"/>
                <a:ea typeface="+mn-ea"/>
              </a:rPr>
              <a:t>3000</a:t>
            </a:r>
            <a:r>
              <a:rPr lang="ja-JP" altLang="en-US" sz="2000" dirty="0">
                <a:latin typeface="+mn-ea"/>
                <a:ea typeface="+mn-ea"/>
              </a:rPr>
              <a:t>年前　</a:t>
            </a:r>
            <a:r>
              <a:rPr lang="ja-JP" altLang="ja-JP" sz="2000" dirty="0">
                <a:latin typeface="+mn-ea"/>
                <a:ea typeface="+mn-ea"/>
              </a:rPr>
              <a:t>ツタンカーメン棺から見つかった。</a:t>
            </a:r>
            <a:r>
              <a:rPr lang="ja-JP" altLang="en-US" sz="2400" dirty="0">
                <a:solidFill>
                  <a:srgbClr val="C00000"/>
                </a:solidFill>
              </a:rPr>
              <a:t>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123728" y="2967335"/>
            <a:ext cx="5251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/>
              <a:t>1964</a:t>
            </a:r>
            <a:r>
              <a:rPr lang="ja-JP" altLang="en-US" sz="2400" b="1" u="sng" dirty="0"/>
              <a:t>年以降</a:t>
            </a:r>
            <a:r>
              <a:rPr lang="ja-JP" altLang="en-US" u="sng" dirty="0" smtClean="0"/>
              <a:t>、</a:t>
            </a:r>
            <a:r>
              <a:rPr lang="en-US" altLang="ja-JP" sz="2400" b="1" u="sng" dirty="0" smtClean="0">
                <a:solidFill>
                  <a:srgbClr val="C00000"/>
                </a:solidFill>
              </a:rPr>
              <a:t>656</a:t>
            </a:r>
            <a:r>
              <a:rPr lang="ja-JP" altLang="en-US" sz="2400" b="1" u="sng" dirty="0" smtClean="0">
                <a:solidFill>
                  <a:srgbClr val="C00000"/>
                </a:solidFill>
              </a:rPr>
              <a:t>件</a:t>
            </a:r>
            <a:r>
              <a:rPr lang="ja-JP" altLang="en-US" sz="2400" u="sng" dirty="0"/>
              <a:t>の研究論文で立証</a:t>
            </a:r>
            <a:endParaRPr lang="en-US" altLang="ja-JP" dirty="0"/>
          </a:p>
        </p:txBody>
      </p:sp>
      <p:sp>
        <p:nvSpPr>
          <p:cNvPr id="13" name="正方形/長方形 12"/>
          <p:cNvSpPr/>
          <p:nvPr/>
        </p:nvSpPr>
        <p:spPr>
          <a:xfrm>
            <a:off x="2095641" y="107340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dirty="0"/>
              <a:t>『</a:t>
            </a:r>
            <a:r>
              <a:rPr lang="en-US" altLang="ja-JP" dirty="0"/>
              <a:t>Seed Meister </a:t>
            </a:r>
            <a:r>
              <a:rPr lang="ja-JP" altLang="ja-JP" dirty="0"/>
              <a:t>シードマイスター』　内容成分</a:t>
            </a:r>
          </a:p>
        </p:txBody>
      </p:sp>
      <p:pic>
        <p:nvPicPr>
          <p:cNvPr id="15" name="図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0" y="2445726"/>
            <a:ext cx="1317978" cy="9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326019" y="647048"/>
            <a:ext cx="24975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ja-JP" sz="20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ニオイクロタネソウ</a:t>
            </a:r>
            <a:r>
              <a:rPr lang="ja-JP" altLang="en-US" sz="20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　</a:t>
            </a:r>
            <a:endParaRPr lang="en-US" altLang="ja-JP" sz="2000" dirty="0">
              <a:solidFill>
                <a:srgbClr val="000000"/>
              </a:solidFill>
              <a:latin typeface="+mn-ea"/>
              <a:cs typeface="Times New Roman" pitchFamily="18" charset="0"/>
            </a:endParaRPr>
          </a:p>
          <a:p>
            <a:pPr lvl="0"/>
            <a:r>
              <a:rPr lang="ja-JP" altLang="ja-JP" sz="20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別名祝福の種</a:t>
            </a:r>
            <a:endParaRPr lang="ja-JP" altLang="ja-JP" sz="2000" dirty="0">
              <a:latin typeface="+mn-ea"/>
              <a:cs typeface="ＭＳ Ｐゴシック" pitchFamily="50" charset="-128"/>
            </a:endParaRPr>
          </a:p>
        </p:txBody>
      </p:sp>
      <p:sp>
        <p:nvSpPr>
          <p:cNvPr id="19" name="Text Box 588"/>
          <p:cNvSpPr txBox="1">
            <a:spLocks noChangeArrowheads="1"/>
          </p:cNvSpPr>
          <p:nvPr/>
        </p:nvSpPr>
        <p:spPr bwMode="auto">
          <a:xfrm>
            <a:off x="2167676" y="2445726"/>
            <a:ext cx="4564564" cy="55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kern="100" spc="-20" dirty="0">
                <a:effectLst/>
                <a:latin typeface="Century"/>
                <a:ea typeface="HG丸ｺﾞｼｯｸM-PRO"/>
                <a:cs typeface="Times New Roman"/>
              </a:rPr>
              <a:t>ビタミンやミネラル、アミノ酸</a:t>
            </a:r>
            <a:r>
              <a:rPr lang="ja-JP" altLang="en-US" sz="1600" kern="100" spc="-20" dirty="0">
                <a:effectLst/>
                <a:latin typeface="Century"/>
                <a:ea typeface="HG丸ｺﾞｼｯｸM-PRO"/>
                <a:cs typeface="Times New Roman"/>
              </a:rPr>
              <a:t>、</a:t>
            </a:r>
            <a:r>
              <a:rPr lang="en-US" sz="1600" kern="100" spc="-20" dirty="0">
                <a:effectLst/>
                <a:latin typeface="HG丸ｺﾞｼｯｸM-PRO"/>
                <a:ea typeface="ＭＳ 明朝"/>
                <a:cs typeface="Times New Roman"/>
              </a:rPr>
              <a:t> </a:t>
            </a:r>
            <a:r>
              <a:rPr lang="ja-JP" sz="1600" kern="100" spc="-20" dirty="0">
                <a:effectLst/>
                <a:latin typeface="Century"/>
                <a:ea typeface="HG丸ｺﾞｼｯｸM-PRO"/>
                <a:cs typeface="Times New Roman"/>
              </a:rPr>
              <a:t>薬理作用の強いチモキノンなど</a:t>
            </a:r>
            <a:r>
              <a:rPr lang="en-US" sz="1600" kern="100" spc="-20" dirty="0">
                <a:effectLst/>
                <a:latin typeface="Century"/>
                <a:ea typeface="HG丸ｺﾞｼｯｸM-PRO"/>
                <a:cs typeface="Times New Roman"/>
              </a:rPr>
              <a:t>100</a:t>
            </a:r>
            <a:r>
              <a:rPr lang="ja-JP" sz="1600" kern="100" spc="-20" dirty="0">
                <a:effectLst/>
                <a:latin typeface="Century"/>
                <a:ea typeface="HG丸ｺﾞｼｯｸM-PRO"/>
                <a:cs typeface="Times New Roman"/>
              </a:rPr>
              <a:t>種類以上の有効成分</a:t>
            </a:r>
            <a:r>
              <a:rPr lang="ja-JP" altLang="en-US" sz="1600" kern="100" spc="-20" dirty="0">
                <a:effectLst/>
                <a:latin typeface="Century"/>
                <a:ea typeface="HG丸ｺﾞｼｯｸM-PRO"/>
                <a:cs typeface="Times New Roman"/>
              </a:rPr>
              <a:t>を含有</a:t>
            </a:r>
            <a:r>
              <a:rPr lang="en-US" sz="1600" kern="100" spc="-20" dirty="0">
                <a:effectLst/>
                <a:latin typeface="HG丸ｺﾞｼｯｸM-PRO"/>
                <a:ea typeface="ＭＳ 明朝"/>
                <a:cs typeface="Times New Roman"/>
              </a:rPr>
              <a:t> 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7123" y="501317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■がん治療への利用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79912" y="501317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■自己免疫疾患への利用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6928" y="5412333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■２型糖尿病治療への利用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8098" y="6237312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■認知症にも有効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8098" y="5816153"/>
            <a:ext cx="605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■喘息・インフルエンザ・アレルギー・花粉症の治療への利用</a:t>
            </a:r>
          </a:p>
        </p:txBody>
      </p:sp>
      <p:sp>
        <p:nvSpPr>
          <p:cNvPr id="28" name="Text Box 589"/>
          <p:cNvSpPr txBox="1">
            <a:spLocks noChangeArrowheads="1"/>
          </p:cNvSpPr>
          <p:nvPr/>
        </p:nvSpPr>
        <p:spPr bwMode="auto">
          <a:xfrm>
            <a:off x="383786" y="3573016"/>
            <a:ext cx="8376428" cy="1368152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en-US" kern="100" dirty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鎮痛</a:t>
            </a:r>
            <a:r>
              <a:rPr lang="ja-JP" kern="100" dirty="0" smtClean="0">
                <a:effectLst/>
                <a:latin typeface="+mn-ea"/>
                <a:ea typeface="+mn-ea"/>
                <a:cs typeface="Times New Roman"/>
              </a:rPr>
              <a:t>作用</a:t>
            </a:r>
            <a:r>
              <a:rPr lang="ja-JP" altLang="en-US" kern="100" dirty="0" smtClean="0">
                <a:effectLst/>
                <a:latin typeface="+mn-ea"/>
                <a:ea typeface="+mn-ea"/>
                <a:cs typeface="Times New Roman"/>
              </a:rPr>
              <a:t>　</a:t>
            </a:r>
            <a:r>
              <a:rPr lang="en-US" kern="100" dirty="0" smtClean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抗菌作用　</a:t>
            </a:r>
            <a:r>
              <a:rPr lang="en-US" kern="100" dirty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抗炎作用　</a:t>
            </a:r>
            <a:r>
              <a:rPr lang="en-US" kern="100" dirty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抗潰瘍作用　</a:t>
            </a:r>
            <a:r>
              <a:rPr lang="en-US" kern="100" dirty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抗コリン作用　</a:t>
            </a:r>
            <a:r>
              <a:rPr lang="en-US" kern="100" dirty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抗かび</a:t>
            </a:r>
            <a:r>
              <a:rPr lang="ja-JP" kern="100" dirty="0" smtClean="0">
                <a:effectLst/>
                <a:latin typeface="+mn-ea"/>
                <a:ea typeface="+mn-ea"/>
                <a:cs typeface="Times New Roman"/>
              </a:rPr>
              <a:t>作用</a:t>
            </a:r>
            <a:r>
              <a:rPr lang="ja-JP" altLang="en-US" kern="100" dirty="0">
                <a:latin typeface="+mn-ea"/>
                <a:ea typeface="+mn-ea"/>
                <a:cs typeface="Times New Roman"/>
              </a:rPr>
              <a:t>　</a:t>
            </a:r>
            <a:endParaRPr lang="en-US" altLang="ja-JP" kern="100" dirty="0" smtClean="0">
              <a:latin typeface="+mn-ea"/>
              <a:ea typeface="+mn-ea"/>
              <a:cs typeface="Times New Roman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en-US" kern="100" dirty="0" smtClean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降圧</a:t>
            </a:r>
            <a:r>
              <a:rPr lang="ja-JP" kern="100" dirty="0" smtClean="0">
                <a:effectLst/>
                <a:latin typeface="+mn-ea"/>
                <a:ea typeface="+mn-ea"/>
                <a:cs typeface="Times New Roman"/>
              </a:rPr>
              <a:t>作用</a:t>
            </a:r>
            <a:r>
              <a:rPr lang="ja-JP" altLang="en-US" kern="100" dirty="0">
                <a:latin typeface="+mn-ea"/>
                <a:ea typeface="+mn-ea"/>
                <a:cs typeface="Times New Roman"/>
              </a:rPr>
              <a:t>　</a:t>
            </a:r>
            <a:r>
              <a:rPr lang="en-US" kern="100" dirty="0" smtClean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抗酸化作用　</a:t>
            </a:r>
            <a:r>
              <a:rPr lang="en-US" kern="100" dirty="0" smtClean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抗けいれん作用　</a:t>
            </a:r>
            <a:r>
              <a:rPr lang="en-US" kern="100" dirty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抗ウイルス作用　</a:t>
            </a:r>
            <a:r>
              <a:rPr lang="en-US" kern="100" dirty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気管支拡張</a:t>
            </a:r>
            <a:r>
              <a:rPr lang="ja-JP" kern="100" dirty="0" smtClean="0">
                <a:effectLst/>
                <a:latin typeface="+mn-ea"/>
                <a:ea typeface="+mn-ea"/>
                <a:cs typeface="Times New Roman"/>
              </a:rPr>
              <a:t>作用</a:t>
            </a:r>
            <a:r>
              <a:rPr lang="ja-JP" altLang="en-US" kern="100" dirty="0" smtClean="0">
                <a:effectLst/>
                <a:latin typeface="+mn-ea"/>
                <a:ea typeface="+mn-ea"/>
                <a:cs typeface="Times New Roman"/>
              </a:rPr>
              <a:t>　</a:t>
            </a:r>
            <a:endParaRPr lang="en-US" altLang="ja-JP" kern="100" dirty="0" smtClean="0">
              <a:effectLst/>
              <a:latin typeface="+mn-ea"/>
              <a:ea typeface="+mn-ea"/>
              <a:cs typeface="Times New Roman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en-US" kern="100" dirty="0" smtClean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抗糖尿病作用　</a:t>
            </a:r>
            <a:r>
              <a:rPr lang="en-US" kern="100" dirty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肝臓保護作用　</a:t>
            </a:r>
            <a:r>
              <a:rPr lang="en-US" kern="100" dirty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低血圧　</a:t>
            </a:r>
            <a:r>
              <a:rPr lang="en-US" kern="100" dirty="0" smtClean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 smtClean="0">
                <a:effectLst/>
                <a:latin typeface="+mn-ea"/>
                <a:ea typeface="+mn-ea"/>
                <a:cs typeface="Times New Roman"/>
              </a:rPr>
              <a:t>インスリン感作</a:t>
            </a:r>
            <a:r>
              <a:rPr lang="ja-JP" altLang="en-US" kern="100" dirty="0" smtClean="0">
                <a:effectLst/>
                <a:latin typeface="+mn-ea"/>
                <a:ea typeface="+mn-ea"/>
                <a:cs typeface="Times New Roman"/>
              </a:rPr>
              <a:t>　</a:t>
            </a:r>
            <a:r>
              <a:rPr lang="en-US" kern="100" dirty="0" smtClean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インターフェロン</a:t>
            </a:r>
            <a:r>
              <a:rPr lang="ja-JP" kern="100" dirty="0" smtClean="0">
                <a:effectLst/>
                <a:latin typeface="+mn-ea"/>
                <a:ea typeface="+mn-ea"/>
                <a:cs typeface="Times New Roman"/>
              </a:rPr>
              <a:t>誘起</a:t>
            </a:r>
            <a:r>
              <a:rPr lang="ja-JP" altLang="en-US" kern="100" dirty="0" smtClean="0">
                <a:effectLst/>
                <a:latin typeface="+mn-ea"/>
                <a:ea typeface="+mn-ea"/>
                <a:cs typeface="Times New Roman"/>
              </a:rPr>
              <a:t>　</a:t>
            </a:r>
            <a:endParaRPr lang="en-US" altLang="ja-JP" kern="100" dirty="0" smtClean="0">
              <a:effectLst/>
              <a:latin typeface="+mn-ea"/>
              <a:ea typeface="+mn-ea"/>
              <a:cs typeface="Times New Roman"/>
            </a:endParaRPr>
          </a:p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en-US" kern="100" dirty="0" smtClean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ロイコトリエン拮抗薬　</a:t>
            </a:r>
            <a:r>
              <a:rPr lang="en-US" kern="100" dirty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腎臓保護作用　</a:t>
            </a:r>
            <a:r>
              <a:rPr lang="en-US" kern="100" dirty="0">
                <a:effectLst/>
                <a:latin typeface="+mn-ea"/>
                <a:ea typeface="+mn-ea"/>
                <a:cs typeface="Times New Roman"/>
              </a:rPr>
              <a:t>*</a:t>
            </a:r>
            <a:r>
              <a:rPr lang="ja-JP" kern="100" dirty="0">
                <a:effectLst/>
                <a:latin typeface="+mn-ea"/>
                <a:ea typeface="+mn-ea"/>
                <a:cs typeface="Times New Roman"/>
              </a:rPr>
              <a:t>腫瘍壊死因子α阻害</a:t>
            </a:r>
            <a:r>
              <a:rPr lang="ja-JP" kern="100" dirty="0" smtClean="0">
                <a:effectLst/>
                <a:latin typeface="+mn-ea"/>
                <a:ea typeface="+mn-ea"/>
                <a:cs typeface="Times New Roman"/>
              </a:rPr>
              <a:t>薬</a:t>
            </a:r>
            <a:endParaRPr lang="ja-JP" kern="100" dirty="0">
              <a:effectLst/>
              <a:latin typeface="+mn-ea"/>
              <a:ea typeface="+mn-ea"/>
              <a:cs typeface="Times New Roman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22246" y="1804754"/>
            <a:ext cx="62311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20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中東</a:t>
            </a:r>
            <a:r>
              <a:rPr lang="ja-JP" altLang="ja-JP" sz="20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諸国では３千年以上も</a:t>
            </a:r>
            <a:r>
              <a:rPr lang="ja-JP" altLang="en-US" sz="20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前から</a:t>
            </a:r>
            <a:r>
              <a:rPr lang="ja-JP" altLang="ja-JP" sz="2000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高度な民間治療薬</a:t>
            </a:r>
            <a:endParaRPr lang="ja-JP" altLang="ja-JP" sz="2000" dirty="0">
              <a:latin typeface="+mn-ea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9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  <p:bldP spid="17" grpId="0"/>
      <p:bldP spid="19" grpId="0"/>
      <p:bldP spid="21" grpId="0"/>
      <p:bldP spid="22" grpId="0"/>
      <p:bldP spid="23" grpId="0"/>
      <p:bldP spid="24" grpId="0"/>
      <p:bldP spid="26" grpId="0"/>
      <p:bldP spid="28" grpId="0" animBg="1"/>
      <p:bldP spid="33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30205</TotalTime>
  <Words>1956</Words>
  <Application>Microsoft Office PowerPoint</Application>
  <PresentationFormat>画面に合わせる (4:3)</PresentationFormat>
  <Paragraphs>598</Paragraphs>
  <Slides>35</Slides>
  <Notes>15</Notes>
  <HiddenSlides>4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ネイチャーバランス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サンポウレン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プラン比較</vt:lpstr>
      <vt:lpstr>スタンダードプラン　 マーケティング</vt:lpstr>
      <vt:lpstr>スタンダードプラン　 マーケティング</vt:lpstr>
      <vt:lpstr>スタンダードプラン　 マーケティング</vt:lpstr>
      <vt:lpstr>スタンダードプラン　 マーケティング</vt:lpstr>
      <vt:lpstr>スタンダードプラン　 マーケティング</vt:lpstr>
      <vt:lpstr>PowerPoint プレゼンテーション</vt:lpstr>
      <vt:lpstr>スタンダードプラン　 マーケティング</vt:lpstr>
      <vt:lpstr>スタンダードプラン　 マーケティング</vt:lpstr>
      <vt:lpstr>スタンダードプラン　 マーケティング</vt:lpstr>
      <vt:lpstr>スタンダードプラン　 マーケティング</vt:lpstr>
      <vt:lpstr>プラン比較</vt:lpstr>
      <vt:lpstr>ライトプラン マーケティング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 PLUS</dc:title>
  <dc:creator>住田曠之</dc:creator>
  <cp:lastModifiedBy>住田曠之</cp:lastModifiedBy>
  <cp:revision>479</cp:revision>
  <cp:lastPrinted>2016-06-29T23:19:12Z</cp:lastPrinted>
  <dcterms:created xsi:type="dcterms:W3CDTF">2015-10-06T03:16:15Z</dcterms:created>
  <dcterms:modified xsi:type="dcterms:W3CDTF">2019-09-27T10:45:24Z</dcterms:modified>
</cp:coreProperties>
</file>